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6858000" cy="9906000" type="A4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2" y="4"/>
            <a:ext cx="6855619" cy="9894535"/>
            <a:chOff x="0" y="0"/>
            <a:chExt cx="5758" cy="4315"/>
          </a:xfrm>
        </p:grpSpPr>
        <p:grpSp>
          <p:nvGrpSpPr>
            <p:cNvPr id="61443" name="Group 3"/>
            <p:cNvGrpSpPr>
              <a:grpSpLocks/>
            </p:cNvGrpSpPr>
            <p:nvPr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44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sz="2601"/>
              </a:p>
            </p:txBody>
          </p:sp>
          <p:sp>
            <p:nvSpPr>
              <p:cNvPr id="6144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sz="2601"/>
              </a:p>
            </p:txBody>
          </p:sp>
          <p:sp>
            <p:nvSpPr>
              <p:cNvPr id="6144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sz="2601"/>
              </a:p>
            </p:txBody>
          </p:sp>
          <p:sp>
            <p:nvSpPr>
              <p:cNvPr id="6144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sz="2601"/>
              </a:p>
            </p:txBody>
          </p:sp>
          <p:sp>
            <p:nvSpPr>
              <p:cNvPr id="6144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sz="2601"/>
              </a:p>
            </p:txBody>
          </p:sp>
        </p:grpSp>
        <p:sp>
          <p:nvSpPr>
            <p:cNvPr id="6144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sz="2601"/>
            </a:p>
          </p:txBody>
        </p:sp>
        <p:sp>
          <p:nvSpPr>
            <p:cNvPr id="6145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sz="2601"/>
            </a:p>
          </p:txBody>
        </p:sp>
      </p:grpSp>
      <p:sp>
        <p:nvSpPr>
          <p:cNvPr id="614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514350" y="2508608"/>
            <a:ext cx="5829300" cy="2774597"/>
          </a:xfrm>
        </p:spPr>
        <p:txBody>
          <a:bodyPr/>
          <a:lstStyle>
            <a:lvl1pPr>
              <a:defRPr sz="8666"/>
            </a:lvl1pPr>
          </a:lstStyle>
          <a:p>
            <a:pPr lvl="0"/>
            <a:r>
              <a:rPr lang="en-US" altLang="bg-BG" noProof="0" smtClean="0"/>
              <a:t>Click to edit Master title style</a:t>
            </a:r>
            <a:endParaRPr lang="bg-BG" altLang="bg-BG" noProof="0" smtClean="0"/>
          </a:p>
        </p:txBody>
      </p:sp>
      <p:sp>
        <p:nvSpPr>
          <p:cNvPr id="614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bg-BG" noProof="0" smtClean="0"/>
              <a:t>Click to edit Master subtitle style</a:t>
            </a:r>
            <a:endParaRPr lang="bg-BG" altLang="bg-BG" noProof="0" smtClean="0"/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342900" y="9025468"/>
            <a:ext cx="1600200" cy="687917"/>
          </a:xfrm>
        </p:spPr>
        <p:txBody>
          <a:bodyPr/>
          <a:lstStyle>
            <a:lvl1pPr>
              <a:defRPr/>
            </a:lvl1pPr>
          </a:lstStyle>
          <a:p>
            <a:fld id="{263707F3-EC68-485D-9FB9-F46732C1A9F8}" type="datetimeFigureOut">
              <a:rPr lang="bg-BG" smtClean="0"/>
              <a:t>19.4.2020 г.</a:t>
            </a:fld>
            <a:endParaRPr lang="bg-BG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2343150" y="9030053"/>
            <a:ext cx="2171700" cy="687917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914900" y="9034639"/>
            <a:ext cx="1600200" cy="687917"/>
          </a:xfrm>
        </p:spPr>
        <p:txBody>
          <a:bodyPr/>
          <a:lstStyle>
            <a:lvl1pPr>
              <a:defRPr/>
            </a:lvl1pPr>
          </a:lstStyle>
          <a:p>
            <a:fld id="{EBBCC089-1EA4-4EF8-8A85-96ADA34437F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3457982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07F3-EC68-485D-9FB9-F46732C1A9F8}" type="datetimeFigureOut">
              <a:rPr lang="bg-BG" smtClean="0"/>
              <a:t>19.4.2020 г.</a:t>
            </a:fld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BCC089-1EA4-4EF8-8A85-96ADA34437F3}" type="slidenum">
              <a:rPr lang="bg-BG" smtClean="0"/>
              <a:t>‹#›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4394606"/>
      </p:ext>
    </p:extLst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4"/>
            <a:ext cx="1543050" cy="84522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4"/>
            <a:ext cx="4514850" cy="84522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07F3-EC68-485D-9FB9-F46732C1A9F8}" type="datetimeFigureOut">
              <a:rPr lang="bg-BG" smtClean="0"/>
              <a:t>19.4.2020 г.</a:t>
            </a:fld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BCC089-1EA4-4EF8-8A85-96ADA34437F3}" type="slidenum">
              <a:rPr lang="bg-BG" smtClean="0"/>
              <a:t>‹#›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2910589"/>
      </p:ext>
    </p:extLst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07F3-EC68-485D-9FB9-F46732C1A9F8}" type="datetimeFigureOut">
              <a:rPr lang="bg-BG" smtClean="0"/>
              <a:t>19.4.2020 г.</a:t>
            </a:fld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BCC089-1EA4-4EF8-8A85-96ADA34437F3}" type="slidenum">
              <a:rPr lang="bg-BG" smtClean="0"/>
              <a:t>‹#›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3345401"/>
      </p:ext>
    </p:extLst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7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9"/>
            <a:ext cx="5915025" cy="2166937"/>
          </a:xfrm>
        </p:spPr>
        <p:txBody>
          <a:bodyPr/>
          <a:lstStyle>
            <a:lvl1pPr marL="0" indent="0">
              <a:buNone/>
              <a:defRPr sz="3467"/>
            </a:lvl1pPr>
            <a:lvl2pPr marL="660372" indent="0">
              <a:buNone/>
              <a:defRPr sz="2889"/>
            </a:lvl2pPr>
            <a:lvl3pPr marL="1320745" indent="0">
              <a:buNone/>
              <a:defRPr sz="2601"/>
            </a:lvl3pPr>
            <a:lvl4pPr marL="1981114" indent="0">
              <a:buNone/>
              <a:defRPr sz="2311"/>
            </a:lvl4pPr>
            <a:lvl5pPr marL="2641485" indent="0">
              <a:buNone/>
              <a:defRPr sz="2311"/>
            </a:lvl5pPr>
            <a:lvl6pPr marL="3301858" indent="0">
              <a:buNone/>
              <a:defRPr sz="2311"/>
            </a:lvl6pPr>
            <a:lvl7pPr marL="3962230" indent="0">
              <a:buNone/>
              <a:defRPr sz="2311"/>
            </a:lvl7pPr>
            <a:lvl8pPr marL="4622600" indent="0">
              <a:buNone/>
              <a:defRPr sz="2311"/>
            </a:lvl8pPr>
            <a:lvl9pPr marL="5282972" indent="0">
              <a:buNone/>
              <a:defRPr sz="23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07F3-EC68-485D-9FB9-F46732C1A9F8}" type="datetimeFigureOut">
              <a:rPr lang="bg-BG" smtClean="0"/>
              <a:t>19.4.2020 г.</a:t>
            </a:fld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BCC089-1EA4-4EF8-8A85-96ADA34437F3}" type="slidenum">
              <a:rPr lang="bg-BG" smtClean="0"/>
              <a:t>‹#›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7430973"/>
      </p:ext>
    </p:extLst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5"/>
            <a:ext cx="3028950" cy="65375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5"/>
            <a:ext cx="3028950" cy="65375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07F3-EC68-485D-9FB9-F46732C1A9F8}" type="datetimeFigureOut">
              <a:rPr lang="bg-BG" smtClean="0"/>
              <a:t>19.4.2020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BCC089-1EA4-4EF8-8A85-96ADA34437F3}" type="slidenum">
              <a:rPr lang="bg-BG" smtClean="0"/>
              <a:t>‹#›</a:t>
            </a:fld>
            <a:endParaRPr 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1011470"/>
      </p:ext>
    </p:extLst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527408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680" y="2428348"/>
            <a:ext cx="290155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72" indent="0">
              <a:buNone/>
              <a:defRPr sz="2889" b="1"/>
            </a:lvl2pPr>
            <a:lvl3pPr marL="1320745" indent="0">
              <a:buNone/>
              <a:defRPr sz="2601" b="1"/>
            </a:lvl3pPr>
            <a:lvl4pPr marL="1981114" indent="0">
              <a:buNone/>
              <a:defRPr sz="2311" b="1"/>
            </a:lvl4pPr>
            <a:lvl5pPr marL="2641485" indent="0">
              <a:buNone/>
              <a:defRPr sz="2311" b="1"/>
            </a:lvl5pPr>
            <a:lvl6pPr marL="3301858" indent="0">
              <a:buNone/>
              <a:defRPr sz="2311" b="1"/>
            </a:lvl6pPr>
            <a:lvl7pPr marL="3962230" indent="0">
              <a:buNone/>
              <a:defRPr sz="2311" b="1"/>
            </a:lvl7pPr>
            <a:lvl8pPr marL="4622600" indent="0">
              <a:buNone/>
              <a:defRPr sz="2311" b="1"/>
            </a:lvl8pPr>
            <a:lvl9pPr marL="5282972" indent="0">
              <a:buNone/>
              <a:defRPr sz="231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80" y="3618443"/>
            <a:ext cx="290155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428348"/>
            <a:ext cx="2915841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72" indent="0">
              <a:buNone/>
              <a:defRPr sz="2889" b="1"/>
            </a:lvl2pPr>
            <a:lvl3pPr marL="1320745" indent="0">
              <a:buNone/>
              <a:defRPr sz="2601" b="1"/>
            </a:lvl3pPr>
            <a:lvl4pPr marL="1981114" indent="0">
              <a:buNone/>
              <a:defRPr sz="2311" b="1"/>
            </a:lvl4pPr>
            <a:lvl5pPr marL="2641485" indent="0">
              <a:buNone/>
              <a:defRPr sz="2311" b="1"/>
            </a:lvl5pPr>
            <a:lvl6pPr marL="3301858" indent="0">
              <a:buNone/>
              <a:defRPr sz="2311" b="1"/>
            </a:lvl6pPr>
            <a:lvl7pPr marL="3962230" indent="0">
              <a:buNone/>
              <a:defRPr sz="2311" b="1"/>
            </a:lvl7pPr>
            <a:lvl8pPr marL="4622600" indent="0">
              <a:buNone/>
              <a:defRPr sz="2311" b="1"/>
            </a:lvl8pPr>
            <a:lvl9pPr marL="5282972" indent="0">
              <a:buNone/>
              <a:defRPr sz="231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618443"/>
            <a:ext cx="2915841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07F3-EC68-485D-9FB9-F46732C1A9F8}" type="datetimeFigureOut">
              <a:rPr lang="bg-BG" smtClean="0"/>
              <a:t>19.4.2020 г.</a:t>
            </a:fld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BCC089-1EA4-4EF8-8A85-96ADA34437F3}" type="slidenum">
              <a:rPr lang="bg-BG" smtClean="0"/>
              <a:t>‹#›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3450798"/>
      </p:ext>
    </p:extLst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07F3-EC68-485D-9FB9-F46732C1A9F8}" type="datetimeFigureOut">
              <a:rPr lang="bg-BG" smtClean="0"/>
              <a:t>19.4.2020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BCC089-1EA4-4EF8-8A85-96ADA34437F3}" type="slidenum">
              <a:rPr lang="bg-BG" smtClean="0"/>
              <a:t>‹#›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0881108"/>
      </p:ext>
    </p:extLst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07F3-EC68-485D-9FB9-F46732C1A9F8}" type="datetimeFigureOut">
              <a:rPr lang="bg-BG" smtClean="0"/>
              <a:t>19.4.2020 г.</a:t>
            </a:fld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BCC089-1EA4-4EF8-8A85-96ADA34437F3}" type="slidenum">
              <a:rPr lang="bg-BG" smtClean="0"/>
              <a:t>‹#›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8802903"/>
      </p:ext>
    </p:extLst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81" y="660400"/>
            <a:ext cx="2212181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43" y="1426285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81" y="2971800"/>
            <a:ext cx="2212181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72" indent="0">
              <a:buNone/>
              <a:defRPr sz="2024"/>
            </a:lvl2pPr>
            <a:lvl3pPr marL="1320745" indent="0">
              <a:buNone/>
              <a:defRPr sz="1733"/>
            </a:lvl3pPr>
            <a:lvl4pPr marL="1981114" indent="0">
              <a:buNone/>
              <a:defRPr sz="1446"/>
            </a:lvl4pPr>
            <a:lvl5pPr marL="2641485" indent="0">
              <a:buNone/>
              <a:defRPr sz="1446"/>
            </a:lvl5pPr>
            <a:lvl6pPr marL="3301858" indent="0">
              <a:buNone/>
              <a:defRPr sz="1446"/>
            </a:lvl6pPr>
            <a:lvl7pPr marL="3962230" indent="0">
              <a:buNone/>
              <a:defRPr sz="1446"/>
            </a:lvl7pPr>
            <a:lvl8pPr marL="4622600" indent="0">
              <a:buNone/>
              <a:defRPr sz="1446"/>
            </a:lvl8pPr>
            <a:lvl9pPr marL="5282972" indent="0">
              <a:buNone/>
              <a:defRPr sz="144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07F3-EC68-485D-9FB9-F46732C1A9F8}" type="datetimeFigureOut">
              <a:rPr lang="bg-BG" smtClean="0"/>
              <a:t>19.4.2020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BCC089-1EA4-4EF8-8A85-96ADA34437F3}" type="slidenum">
              <a:rPr lang="bg-BG" smtClean="0"/>
              <a:t>‹#›</a:t>
            </a:fld>
            <a:endParaRPr 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7848226"/>
      </p:ext>
    </p:extLst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81" y="660400"/>
            <a:ext cx="2212181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843" y="1426285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72" indent="0">
              <a:buNone/>
              <a:defRPr sz="4044"/>
            </a:lvl2pPr>
            <a:lvl3pPr marL="1320745" indent="0">
              <a:buNone/>
              <a:defRPr sz="3467"/>
            </a:lvl3pPr>
            <a:lvl4pPr marL="1981114" indent="0">
              <a:buNone/>
              <a:defRPr sz="2889"/>
            </a:lvl4pPr>
            <a:lvl5pPr marL="2641485" indent="0">
              <a:buNone/>
              <a:defRPr sz="2889"/>
            </a:lvl5pPr>
            <a:lvl6pPr marL="3301858" indent="0">
              <a:buNone/>
              <a:defRPr sz="2889"/>
            </a:lvl6pPr>
            <a:lvl7pPr marL="3962230" indent="0">
              <a:buNone/>
              <a:defRPr sz="2889"/>
            </a:lvl7pPr>
            <a:lvl8pPr marL="4622600" indent="0">
              <a:buNone/>
              <a:defRPr sz="2889"/>
            </a:lvl8pPr>
            <a:lvl9pPr marL="5282972" indent="0">
              <a:buNone/>
              <a:defRPr sz="2889"/>
            </a:lvl9pPr>
          </a:lstStyle>
          <a:p>
            <a:r>
              <a:rPr lang="en-US" smtClean="0"/>
              <a:t>Click icon to add picture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81" y="2971800"/>
            <a:ext cx="2212181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72" indent="0">
              <a:buNone/>
              <a:defRPr sz="2024"/>
            </a:lvl2pPr>
            <a:lvl3pPr marL="1320745" indent="0">
              <a:buNone/>
              <a:defRPr sz="1733"/>
            </a:lvl3pPr>
            <a:lvl4pPr marL="1981114" indent="0">
              <a:buNone/>
              <a:defRPr sz="1446"/>
            </a:lvl4pPr>
            <a:lvl5pPr marL="2641485" indent="0">
              <a:buNone/>
              <a:defRPr sz="1446"/>
            </a:lvl5pPr>
            <a:lvl6pPr marL="3301858" indent="0">
              <a:buNone/>
              <a:defRPr sz="1446"/>
            </a:lvl6pPr>
            <a:lvl7pPr marL="3962230" indent="0">
              <a:buNone/>
              <a:defRPr sz="1446"/>
            </a:lvl7pPr>
            <a:lvl8pPr marL="4622600" indent="0">
              <a:buNone/>
              <a:defRPr sz="1446"/>
            </a:lvl8pPr>
            <a:lvl9pPr marL="5282972" indent="0">
              <a:buNone/>
              <a:defRPr sz="144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07F3-EC68-485D-9FB9-F46732C1A9F8}" type="datetimeFigureOut">
              <a:rPr lang="bg-BG" smtClean="0"/>
              <a:t>19.4.2020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BCC089-1EA4-4EF8-8A85-96ADA34437F3}" type="slidenum">
              <a:rPr lang="bg-BG" smtClean="0"/>
              <a:t>‹#›</a:t>
            </a:fld>
            <a:endParaRPr 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399222"/>
      </p:ext>
    </p:extLst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30053"/>
            <a:ext cx="1600200" cy="6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733">
                <a:latin typeface="Arial" panose="020B0604020202020204" pitchFamily="34" charset="0"/>
              </a:defRPr>
            </a:lvl1pPr>
          </a:lstStyle>
          <a:p>
            <a:fld id="{263707F3-EC68-485D-9FB9-F46732C1A9F8}" type="datetimeFigureOut">
              <a:rPr lang="bg-BG" smtClean="0"/>
              <a:t>19.4.2020 г.</a:t>
            </a:fld>
            <a:endParaRPr lang="bg-BG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5468"/>
            <a:ext cx="1600200" cy="6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733">
                <a:latin typeface="Arial" panose="020B0604020202020204" pitchFamily="34" charset="0"/>
              </a:defRPr>
            </a:lvl1pPr>
          </a:lstStyle>
          <a:p>
            <a:fld id="{EBBCC089-1EA4-4EF8-8A85-96ADA34437F3}" type="slidenum">
              <a:rPr lang="bg-BG" smtClean="0"/>
              <a:t>‹#›</a:t>
            </a:fld>
            <a:endParaRPr lang="bg-BG"/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2" y="4"/>
            <a:ext cx="6855619" cy="9894535"/>
            <a:chOff x="0" y="0"/>
            <a:chExt cx="5758" cy="4315"/>
          </a:xfrm>
        </p:grpSpPr>
        <p:grpSp>
          <p:nvGrpSpPr>
            <p:cNvPr id="60421" name="Group 5"/>
            <p:cNvGrpSpPr>
              <a:grpSpLocks/>
            </p:cNvGrpSpPr>
            <p:nvPr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04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sz="2601"/>
              </a:p>
            </p:txBody>
          </p:sp>
          <p:sp>
            <p:nvSpPr>
              <p:cNvPr id="604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sz="2601"/>
              </a:p>
            </p:txBody>
          </p:sp>
          <p:sp>
            <p:nvSpPr>
              <p:cNvPr id="604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sz="2601"/>
              </a:p>
            </p:txBody>
          </p:sp>
          <p:sp>
            <p:nvSpPr>
              <p:cNvPr id="6042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sz="2601"/>
              </a:p>
            </p:txBody>
          </p:sp>
          <p:sp>
            <p:nvSpPr>
              <p:cNvPr id="604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sz="2601"/>
              </a:p>
            </p:txBody>
          </p:sp>
        </p:grpSp>
        <p:sp>
          <p:nvSpPr>
            <p:cNvPr id="604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sz="2601"/>
            </a:p>
          </p:txBody>
        </p:sp>
        <p:sp>
          <p:nvSpPr>
            <p:cNvPr id="6042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sz="2601"/>
            </a:p>
          </p:txBody>
        </p:sp>
      </p:grpSp>
      <p:sp>
        <p:nvSpPr>
          <p:cNvPr id="604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  <a:endParaRPr lang="bg-BG" altLang="bg-BG" smtClean="0"/>
          </a:p>
        </p:txBody>
      </p:sp>
      <p:sp>
        <p:nvSpPr>
          <p:cNvPr id="604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5468"/>
            <a:ext cx="2171700" cy="6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733">
                <a:latin typeface="Arial" panose="020B0604020202020204" pitchFamily="34" charset="0"/>
              </a:defRPr>
            </a:lvl1pPr>
          </a:lstStyle>
          <a:p>
            <a:endParaRPr lang="bg-BG"/>
          </a:p>
        </p:txBody>
      </p:sp>
      <p:sp>
        <p:nvSpPr>
          <p:cNvPr id="604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5"/>
            <a:ext cx="6172200" cy="653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20577335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lus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6355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355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355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355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355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660372" algn="ctr" rtl="0" eaLnBrk="1" fontAlgn="base" hangingPunct="1">
        <a:spcBef>
          <a:spcPct val="0"/>
        </a:spcBef>
        <a:spcAft>
          <a:spcPct val="0"/>
        </a:spcAft>
        <a:defRPr sz="6355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1320745" algn="ctr" rtl="0" eaLnBrk="1" fontAlgn="base" hangingPunct="1">
        <a:spcBef>
          <a:spcPct val="0"/>
        </a:spcBef>
        <a:spcAft>
          <a:spcPct val="0"/>
        </a:spcAft>
        <a:defRPr sz="6355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981114" algn="ctr" rtl="0" eaLnBrk="1" fontAlgn="base" hangingPunct="1">
        <a:spcBef>
          <a:spcPct val="0"/>
        </a:spcBef>
        <a:spcAft>
          <a:spcPct val="0"/>
        </a:spcAft>
        <a:defRPr sz="6355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2641485" algn="ctr" rtl="0" eaLnBrk="1" fontAlgn="base" hangingPunct="1">
        <a:spcBef>
          <a:spcPct val="0"/>
        </a:spcBef>
        <a:spcAft>
          <a:spcPct val="0"/>
        </a:spcAft>
        <a:defRPr sz="6355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495280" indent="-49528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4622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073104" indent="-41273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4044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650930" indent="-33018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3467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2311300" indent="-33018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89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971670" indent="-33018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889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3632042" indent="-330186" algn="l" defTabSz="1320745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1" kern="1200">
          <a:solidFill>
            <a:schemeClr val="tx1"/>
          </a:solidFill>
          <a:latin typeface="+mn-lt"/>
          <a:ea typeface="+mn-ea"/>
          <a:cs typeface="+mn-cs"/>
        </a:defRPr>
      </a:lvl6pPr>
      <a:lvl7pPr marL="4292414" indent="-330186" algn="l" defTabSz="1320745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1" kern="1200">
          <a:solidFill>
            <a:schemeClr val="tx1"/>
          </a:solidFill>
          <a:latin typeface="+mn-lt"/>
          <a:ea typeface="+mn-ea"/>
          <a:cs typeface="+mn-cs"/>
        </a:defRPr>
      </a:lvl7pPr>
      <a:lvl8pPr marL="4952787" indent="-330186" algn="l" defTabSz="1320745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1" kern="1200">
          <a:solidFill>
            <a:schemeClr val="tx1"/>
          </a:solidFill>
          <a:latin typeface="+mn-lt"/>
          <a:ea typeface="+mn-ea"/>
          <a:cs typeface="+mn-cs"/>
        </a:defRPr>
      </a:lvl8pPr>
      <a:lvl9pPr marL="5613158" indent="-330186" algn="l" defTabSz="1320745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132074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1pPr>
      <a:lvl2pPr marL="660372" algn="l" defTabSz="132074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2pPr>
      <a:lvl3pPr marL="1320745" algn="l" defTabSz="132074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3pPr>
      <a:lvl4pPr marL="1981114" algn="l" defTabSz="132074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4pPr>
      <a:lvl5pPr marL="2641485" algn="l" defTabSz="132074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5pPr>
      <a:lvl6pPr marL="3301858" algn="l" defTabSz="132074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230" algn="l" defTabSz="132074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7pPr>
      <a:lvl8pPr marL="4622600" algn="l" defTabSz="132074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8pPr>
      <a:lvl9pPr marL="5282972" algn="l" defTabSz="132074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0" y="1"/>
            <a:ext cx="6858000" cy="3052960"/>
          </a:xfrm>
        </p:spPr>
        <p:txBody>
          <a:bodyPr/>
          <a:lstStyle/>
          <a:p>
            <a:r>
              <a:rPr lang="bg-BG" sz="1800" i="1" dirty="0">
                <a:effectLst/>
              </a:rPr>
              <a:t>ТРИВИУМЪТ</a:t>
            </a:r>
            <a:r>
              <a:rPr lang="bg-BG" sz="1800" dirty="0">
                <a:effectLst/>
              </a:rPr>
              <a:t>:</a:t>
            </a:r>
            <a:br>
              <a:rPr lang="bg-BG" sz="1800" dirty="0">
                <a:effectLst/>
              </a:rPr>
            </a:br>
            <a:r>
              <a:rPr lang="bg-BG" sz="2000" dirty="0">
                <a:effectLst/>
              </a:rPr>
              <a:t>БИБЛИОТЕКО-БИБЛИОГРАФО-КНИГОЗНАНИЕ</a:t>
            </a:r>
            <a:br>
              <a:rPr lang="bg-BG" sz="2000" dirty="0">
                <a:effectLst/>
              </a:rPr>
            </a:br>
            <a:r>
              <a:rPr lang="bg-BG" sz="1800" dirty="0">
                <a:effectLst/>
              </a:rPr>
              <a:t>В </a:t>
            </a:r>
            <a:r>
              <a:rPr lang="bg-BG" sz="1800" i="1" dirty="0">
                <a:effectLst/>
              </a:rPr>
              <a:t>ТРИАДАТА</a:t>
            </a:r>
            <a:r>
              <a:rPr lang="bg-BG" sz="1800" dirty="0">
                <a:effectLst/>
              </a:rPr>
              <a:t>: </a:t>
            </a:r>
            <a:br>
              <a:rPr lang="bg-BG" sz="1800" dirty="0">
                <a:effectLst/>
              </a:rPr>
            </a:br>
            <a:r>
              <a:rPr lang="bg-BG" sz="2000" dirty="0">
                <a:effectLst/>
              </a:rPr>
              <a:t>АДРЕСАТ – БИБЛИОТЕКА – ДОКУМЕНТ</a:t>
            </a:r>
            <a:br>
              <a:rPr lang="bg-BG" sz="2000" dirty="0">
                <a:effectLst/>
              </a:rPr>
            </a:br>
            <a:r>
              <a:rPr lang="bg-BG" sz="1800" dirty="0">
                <a:effectLst/>
              </a:rPr>
              <a:t>И </a:t>
            </a:r>
            <a:r>
              <a:rPr lang="bg-BG" sz="1800" i="1" dirty="0">
                <a:effectLst/>
              </a:rPr>
              <a:t>ТРИЕДИНСТВОТО: </a:t>
            </a:r>
            <a:r>
              <a:rPr lang="bg-BG" sz="1800" dirty="0">
                <a:effectLst/>
              </a:rPr>
              <a:t/>
            </a:r>
            <a:br>
              <a:rPr lang="bg-BG" sz="1800" dirty="0">
                <a:effectLst/>
              </a:rPr>
            </a:br>
            <a:r>
              <a:rPr lang="bg-BG" sz="2000" i="1" dirty="0">
                <a:effectLst/>
              </a:rPr>
              <a:t>НАУКА – ПРАКТИКА – ОБРАЗОВАНИЕ</a:t>
            </a:r>
            <a:r>
              <a:rPr lang="bg-BG" sz="2000" dirty="0">
                <a:effectLst/>
              </a:rPr>
              <a:t/>
            </a:r>
            <a:br>
              <a:rPr lang="bg-BG" sz="2000" dirty="0">
                <a:effectLst/>
              </a:rPr>
            </a:br>
            <a:endParaRPr lang="bg-BG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028700" y="2502437"/>
            <a:ext cx="5314950" cy="2816922"/>
          </a:xfrm>
        </p:spPr>
        <p:txBody>
          <a:bodyPr/>
          <a:lstStyle/>
          <a:p>
            <a:r>
              <a:rPr lang="bg-BG" sz="1800" b="1" dirty="0">
                <a:effectLst/>
              </a:rPr>
              <a:t>(От </a:t>
            </a:r>
            <a:r>
              <a:rPr lang="bg-BG" sz="1800" b="1" i="1" dirty="0">
                <a:effectLst/>
              </a:rPr>
              <a:t>учения-жрец на Аркаим</a:t>
            </a:r>
            <a:r>
              <a:rPr lang="bg-BG" sz="1800" b="1" dirty="0">
                <a:effectLst/>
              </a:rPr>
              <a:t>, </a:t>
            </a:r>
            <a:endParaRPr lang="bg-BG" sz="1800" dirty="0">
              <a:effectLst/>
            </a:endParaRPr>
          </a:p>
          <a:p>
            <a:r>
              <a:rPr lang="bg-BG" sz="1800" b="1" dirty="0">
                <a:effectLst/>
              </a:rPr>
              <a:t>през </a:t>
            </a:r>
            <a:r>
              <a:rPr lang="bg-BG" sz="1800" b="1" i="1" dirty="0">
                <a:effectLst/>
              </a:rPr>
              <a:t>планетарния поглед </a:t>
            </a:r>
            <a:r>
              <a:rPr lang="bg-BG" sz="1800" b="1" dirty="0">
                <a:effectLst/>
              </a:rPr>
              <a:t>на</a:t>
            </a:r>
            <a:r>
              <a:rPr lang="bg-BG" sz="1800" b="1" i="1" dirty="0">
                <a:effectLst/>
              </a:rPr>
              <a:t> библиотекаря на Пергам и Александрия</a:t>
            </a:r>
            <a:r>
              <a:rPr lang="bg-BG" sz="1800" b="1" dirty="0">
                <a:effectLst/>
              </a:rPr>
              <a:t> и</a:t>
            </a:r>
            <a:endParaRPr lang="bg-BG" sz="1800" dirty="0">
              <a:effectLst/>
            </a:endParaRPr>
          </a:p>
          <a:p>
            <a:r>
              <a:rPr lang="bg-BG" sz="1800" b="1" i="1" dirty="0">
                <a:effectLst/>
              </a:rPr>
              <a:t>предметното</a:t>
            </a:r>
            <a:r>
              <a:rPr lang="bg-BG" sz="1800" b="1" dirty="0">
                <a:effectLst/>
              </a:rPr>
              <a:t> мислене на </a:t>
            </a:r>
            <a:endParaRPr lang="bg-BG" sz="1800" b="1" dirty="0" smtClean="0">
              <a:effectLst/>
            </a:endParaRPr>
          </a:p>
          <a:p>
            <a:r>
              <a:rPr lang="bg-BG" sz="1800" b="1" i="1" dirty="0" smtClean="0">
                <a:effectLst/>
              </a:rPr>
              <a:t>библиотекаря </a:t>
            </a:r>
            <a:r>
              <a:rPr lang="bg-BG" sz="1800" b="1" i="1" dirty="0">
                <a:effectLst/>
              </a:rPr>
              <a:t>на Шпицвег</a:t>
            </a:r>
            <a:r>
              <a:rPr lang="bg-BG" sz="1800" b="1" dirty="0">
                <a:effectLst/>
              </a:rPr>
              <a:t>    </a:t>
            </a:r>
            <a:endParaRPr lang="bg-BG" sz="1800" dirty="0">
              <a:effectLst/>
            </a:endParaRPr>
          </a:p>
          <a:p>
            <a:r>
              <a:rPr lang="bg-BG" sz="1800" b="1" dirty="0">
                <a:effectLst/>
              </a:rPr>
              <a:t>до </a:t>
            </a:r>
            <a:r>
              <a:rPr lang="bg-BG" sz="1800" b="1" i="1" dirty="0">
                <a:effectLst/>
              </a:rPr>
              <a:t>постмодерната некласическа менталност</a:t>
            </a:r>
            <a:endParaRPr lang="bg-BG" sz="1800" dirty="0">
              <a:effectLst/>
            </a:endParaRPr>
          </a:p>
          <a:p>
            <a:r>
              <a:rPr lang="bg-BG" sz="1800" b="1" dirty="0">
                <a:effectLst/>
              </a:rPr>
              <a:t>на </a:t>
            </a:r>
            <a:r>
              <a:rPr lang="bg-BG" sz="1800" b="1" i="1" dirty="0">
                <a:effectLst/>
              </a:rPr>
              <a:t>съвременния библиотекар</a:t>
            </a:r>
            <a:r>
              <a:rPr lang="bg-BG" sz="1800" b="1" dirty="0">
                <a:effectLst/>
              </a:rPr>
              <a:t>)</a:t>
            </a:r>
            <a:endParaRPr lang="bg-BG" sz="1800" dirty="0">
              <a:effectLst/>
            </a:endParaRPr>
          </a:p>
          <a:p>
            <a:r>
              <a:rPr lang="bg-BG" sz="1800" b="1" dirty="0">
                <a:effectLst/>
              </a:rPr>
              <a:t> </a:t>
            </a:r>
            <a:endParaRPr lang="bg-BG" sz="1800" dirty="0">
              <a:effectLst/>
            </a:endParaRPr>
          </a:p>
          <a:p>
            <a:r>
              <a:rPr lang="bg-BG" sz="1800" b="1" dirty="0">
                <a:effectLst/>
              </a:rPr>
              <a:t>Майсторски клас </a:t>
            </a:r>
            <a:r>
              <a:rPr lang="ru-RU" sz="1800" b="1" dirty="0">
                <a:effectLst/>
              </a:rPr>
              <a:t>на </a:t>
            </a:r>
            <a:endParaRPr lang="ru-RU" sz="1800" b="1" dirty="0" smtClean="0">
              <a:effectLst/>
            </a:endParaRPr>
          </a:p>
          <a:p>
            <a:r>
              <a:rPr lang="ru-RU" sz="2000" b="1" dirty="0" smtClean="0">
                <a:effectLst/>
              </a:rPr>
              <a:t>проф</a:t>
            </a:r>
            <a:r>
              <a:rPr lang="ru-RU" sz="2000" b="1" dirty="0">
                <a:effectLst/>
              </a:rPr>
              <a:t>. д.п.н. Александра Куманова</a:t>
            </a:r>
            <a:endParaRPr lang="bg-BG" sz="2000" dirty="0">
              <a:effectLst/>
            </a:endParaRPr>
          </a:p>
          <a:p>
            <a:r>
              <a:rPr lang="ru-RU" sz="1800" b="1" dirty="0">
                <a:effectLst/>
              </a:rPr>
              <a:t>(Университет по библиотекознание</a:t>
            </a:r>
            <a:endParaRPr lang="bg-BG" sz="1800" dirty="0">
              <a:effectLst/>
            </a:endParaRPr>
          </a:p>
          <a:p>
            <a:r>
              <a:rPr lang="ru-RU" sz="1800" b="1" dirty="0">
                <a:effectLst/>
              </a:rPr>
              <a:t>и информационни технологии – 22.05.2020)</a:t>
            </a:r>
            <a:endParaRPr lang="bg-BG" sz="1800" dirty="0">
              <a:effectLst/>
            </a:endParaRPr>
          </a:p>
          <a:p>
            <a:r>
              <a:rPr lang="bg-BG" sz="1800" b="1" i="1" dirty="0">
                <a:effectLst/>
              </a:rPr>
              <a:t> </a:t>
            </a:r>
            <a:endParaRPr lang="bg-BG" sz="1800" dirty="0" smtClean="0">
              <a:effectLst/>
            </a:endParaRPr>
          </a:p>
          <a:p>
            <a:r>
              <a:rPr lang="bg-BG" sz="1800" b="1" i="1" dirty="0" smtClean="0">
                <a:effectLst/>
              </a:rPr>
              <a:t>Посвещава се на </a:t>
            </a:r>
          </a:p>
          <a:p>
            <a:r>
              <a:rPr lang="bg-BG" sz="1800" b="1" i="1" dirty="0" smtClean="0">
                <a:effectLst/>
              </a:rPr>
              <a:t>70-годишнината на Университета </a:t>
            </a:r>
            <a:endParaRPr lang="bg-BG" sz="1800" dirty="0" smtClean="0">
              <a:effectLst/>
            </a:endParaRPr>
          </a:p>
          <a:p>
            <a:r>
              <a:rPr lang="ru-RU" sz="1800" b="1" dirty="0" smtClean="0">
                <a:effectLst/>
              </a:rPr>
              <a:t> </a:t>
            </a:r>
            <a:endParaRPr lang="bg-BG" sz="1800" dirty="0" smtClean="0">
              <a:effectLst/>
            </a:endParaRPr>
          </a:p>
          <a:p>
            <a:r>
              <a:rPr lang="en-US" sz="1800" b="1" dirty="0">
                <a:effectLst/>
              </a:rPr>
              <a:t>E</a:t>
            </a:r>
            <a:r>
              <a:rPr lang="bg-BG" sz="1800" b="1" dirty="0">
                <a:effectLst/>
              </a:rPr>
              <a:t>ксперти: доц. д-р Красимира Александрова, </a:t>
            </a:r>
            <a:endParaRPr lang="bg-BG" sz="1800" b="1" dirty="0" smtClean="0">
              <a:effectLst/>
            </a:endParaRPr>
          </a:p>
          <a:p>
            <a:r>
              <a:rPr lang="bg-BG" sz="1800" b="1" dirty="0" smtClean="0">
                <a:effectLst/>
              </a:rPr>
              <a:t>доц</a:t>
            </a:r>
            <a:r>
              <a:rPr lang="bg-BG" sz="1800" b="1" dirty="0">
                <a:effectLst/>
              </a:rPr>
              <a:t>. д-р Никола Казански</a:t>
            </a:r>
            <a:endParaRPr lang="bg-BG" sz="1800" dirty="0">
              <a:effectLst/>
            </a:endParaRPr>
          </a:p>
          <a:p>
            <a:r>
              <a:rPr lang="bg-BG" sz="2000" b="1" dirty="0">
                <a:effectLst/>
              </a:rPr>
              <a:t>Рецензент: проф. д.ик.н. Стоян Денчев</a:t>
            </a:r>
            <a:endParaRPr lang="bg-BG" sz="2000" dirty="0">
              <a:effectLst/>
            </a:endParaRPr>
          </a:p>
          <a:p>
            <a:r>
              <a:rPr lang="ru-RU" sz="1800" b="1" dirty="0">
                <a:effectLst/>
              </a:rPr>
              <a:t> </a:t>
            </a:r>
            <a:endParaRPr lang="bg-BG" sz="1800" dirty="0">
              <a:effectLst/>
            </a:endParaRPr>
          </a:p>
          <a:p>
            <a:pPr hangingPunct="0"/>
            <a:r>
              <a:rPr lang="bg-BG" sz="1800" i="1" dirty="0">
                <a:effectLst/>
              </a:rPr>
              <a:t>„Една на друга всички форми си приличат.”</a:t>
            </a:r>
            <a:r>
              <a:rPr lang="bg-BG" sz="1800" b="1" dirty="0">
                <a:effectLst/>
              </a:rPr>
              <a:t>        </a:t>
            </a:r>
            <a:r>
              <a:rPr lang="bg-BG" sz="1800" i="1" dirty="0">
                <a:effectLst/>
              </a:rPr>
              <a:t>  </a:t>
            </a:r>
            <a:r>
              <a:rPr lang="bg-BG" sz="1800" b="1" dirty="0">
                <a:effectLst/>
              </a:rPr>
              <a:t>          </a:t>
            </a:r>
            <a:endParaRPr lang="bg-BG" sz="1800" dirty="0">
              <a:effectLst/>
            </a:endParaRPr>
          </a:p>
          <a:p>
            <a:pPr hangingPunct="0"/>
            <a:r>
              <a:rPr lang="bg-BG" sz="1800" b="1" dirty="0">
                <a:effectLst/>
              </a:rPr>
              <a:t>Й. В. фон Гьоте</a:t>
            </a:r>
            <a:r>
              <a:rPr lang="ru-RU" sz="1800" baseline="30000" dirty="0">
                <a:effectLst/>
              </a:rPr>
              <a:t>2                                                                                     </a:t>
            </a:r>
            <a:endParaRPr lang="bg-BG" sz="1800" dirty="0">
              <a:effectLst/>
            </a:endParaRPr>
          </a:p>
          <a:p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1186125048"/>
      </p:ext>
    </p:extLst>
  </p:cSld>
  <p:clrMapOvr>
    <a:masterClrMapping/>
  </p:clrMapOvr>
  <p:transition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975" y="1089"/>
            <a:ext cx="1875783" cy="2303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990688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bg-B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- 4) библиотековедът, библиографът и теоретикът на библиографията, сътрудник и секретар на Кралската библиотека в Дрезден</a:t>
            </a:r>
            <a:r>
              <a:rPr lang="bg-BG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ФРИДРИХ ЕБЕРТ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bg-BG" b="1" dirty="0" smtClean="0">
                <a:effectLst/>
                <a:latin typeface="Times New Roman" panose="02020603050405020304" pitchFamily="18" charset="0"/>
                <a:ea typeface="TmsCyr-Normal"/>
              </a:rPr>
              <a:t>Ebert</a:t>
            </a:r>
            <a:r>
              <a:rPr lang="bg-BG" dirty="0" smtClean="0">
                <a:effectLst/>
                <a:latin typeface="Times New Roman" panose="02020603050405020304" pitchFamily="18" charset="0"/>
                <a:ea typeface="TmsCyr-Normal"/>
              </a:rPr>
              <a:t>, F. A. /1791-1834/) – …</a:t>
            </a:r>
            <a:endParaRPr lang="bg-BG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7863" y="4042450"/>
            <a:ext cx="67351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  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- 5) библиотекарят – библиотековед, педагогът и филологът </a:t>
            </a:r>
            <a:r>
              <a:rPr lang="bg-BG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ФРИЦ МИЛКАУ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Milkau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/1859-1934/) – библиотекар в университетските библиотеки на Берлин, Бон и </a:t>
            </a:r>
            <a:r>
              <a:rPr lang="bg-BG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Кьонигсберг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bg-BG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F:\Ariadna\54-SCHNEIDER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21" y="6160317"/>
            <a:ext cx="1810138" cy="266644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0" y="7932745"/>
            <a:ext cx="685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- 6) библиотекарят, библиографът – историограф, </a:t>
            </a:r>
            <a:r>
              <a:rPr lang="bg-BG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систематизатор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теоретик на планетарния библиографски ареал, приемникът на Ф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берт и Ф. Милкау, основателят на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библиотечните курсове в Берлин и Гьотинген </a:t>
            </a:r>
            <a:r>
              <a:rPr lang="bg-BG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ГЕОРГ ШНАЙДЕР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Schneider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1876-1960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/) …</a:t>
            </a:r>
            <a:endParaRPr lang="bg-B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75" y="3138964"/>
            <a:ext cx="1941098" cy="203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0031"/>
      </p:ext>
    </p:extLst>
  </p:cSld>
  <p:clrMapOvr>
    <a:masterClrMapping/>
  </p:clrMapOvr>
  <p:transition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1800" dirty="0">
                <a:effectLst/>
              </a:rPr>
              <a:t>І. 3. </a:t>
            </a:r>
            <a:r>
              <a:rPr lang="bg-BG" sz="1800" i="1" dirty="0">
                <a:effectLst/>
              </a:rPr>
              <a:t>Вътрешна</a:t>
            </a:r>
            <a:r>
              <a:rPr lang="bg-BG" sz="1800" dirty="0">
                <a:effectLst/>
              </a:rPr>
              <a:t> </a:t>
            </a:r>
            <a:r>
              <a:rPr lang="bg-BG" sz="1800" i="1" dirty="0">
                <a:effectLst/>
              </a:rPr>
              <a:t>ретикуларна </a:t>
            </a:r>
            <a:r>
              <a:rPr lang="bg-BG" sz="1800" dirty="0">
                <a:effectLst/>
              </a:rPr>
              <a:t/>
            </a:r>
            <a:br>
              <a:rPr lang="bg-BG" sz="1800" dirty="0">
                <a:effectLst/>
              </a:rPr>
            </a:br>
            <a:r>
              <a:rPr lang="bg-BG" sz="1800" i="1" dirty="0">
                <a:effectLst/>
              </a:rPr>
              <a:t>системно-структурна феноменология</a:t>
            </a:r>
            <a:r>
              <a:rPr lang="bg-BG" sz="1800" dirty="0">
                <a:effectLst/>
              </a:rPr>
              <a:t>  </a:t>
            </a:r>
            <a:br>
              <a:rPr lang="bg-BG" sz="1800" dirty="0">
                <a:effectLst/>
              </a:rPr>
            </a:br>
            <a:r>
              <a:rPr lang="bg-BG" sz="1800" dirty="0">
                <a:effectLst/>
              </a:rPr>
              <a:t>на планетарната цялост на информацията  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265113">
              <a:buNone/>
            </a:pPr>
            <a:r>
              <a:rPr lang="bg-BG" sz="1800" b="1" dirty="0">
                <a:effectLst/>
              </a:rPr>
              <a:t>Пряк</a:t>
            </a:r>
            <a:r>
              <a:rPr lang="bg-BG" sz="1800" dirty="0">
                <a:effectLst/>
              </a:rPr>
              <a:t> </a:t>
            </a:r>
            <a:r>
              <a:rPr lang="bg-BG" sz="1800" b="1" dirty="0">
                <a:effectLst/>
              </a:rPr>
              <a:t>УЧЕНИК на </a:t>
            </a:r>
            <a:r>
              <a:rPr lang="bg-BG" sz="1800" b="1" i="1" dirty="0">
                <a:effectLst/>
              </a:rPr>
              <a:t>германската библиотечно-библиографска школа на информатизацията</a:t>
            </a:r>
            <a:r>
              <a:rPr lang="bg-BG" sz="1800" dirty="0">
                <a:effectLst/>
              </a:rPr>
              <a:t>, както се изтъкна, Т. Боров особено дълбоко и своевременно възприема пробиващите си от 40-те години на ХХ в. – от момента на самото начало на разпространението на </a:t>
            </a:r>
            <a:r>
              <a:rPr lang="bg-BG" sz="1800" i="1" dirty="0">
                <a:effectLst/>
              </a:rPr>
              <a:t>информационния бум</a:t>
            </a:r>
            <a:r>
              <a:rPr lang="bg-BG" sz="1800" dirty="0">
                <a:effectLst/>
              </a:rPr>
              <a:t> – </a:t>
            </a:r>
            <a:r>
              <a:rPr lang="bg-BG" sz="1800" b="1" i="1" dirty="0">
                <a:effectLst/>
              </a:rPr>
              <a:t>ретикуларно-ризомни</a:t>
            </a:r>
            <a:r>
              <a:rPr lang="ru-RU" sz="1800" baseline="30000" dirty="0">
                <a:effectLst/>
              </a:rPr>
              <a:t>19</a:t>
            </a:r>
            <a:r>
              <a:rPr lang="ru-RU" sz="1800" dirty="0">
                <a:effectLst/>
              </a:rPr>
              <a:t> </a:t>
            </a:r>
            <a:r>
              <a:rPr lang="bg-BG" sz="1800" b="1" i="1" dirty="0">
                <a:effectLst/>
              </a:rPr>
              <a:t>(мрежести) </a:t>
            </a:r>
            <a:r>
              <a:rPr lang="bg-BG" sz="1800" b="1" dirty="0">
                <a:effectLst/>
              </a:rPr>
              <a:t>релативистки начини на СТРУКТУРИРАНЕ (СВЪРЗАНОСТ – КОРЕЛАЦИЯ) на информационните реалии в </a:t>
            </a:r>
            <a:r>
              <a:rPr lang="bg-BG" sz="1800" b="1" i="1" dirty="0">
                <a:effectLst/>
              </a:rPr>
              <a:t>многомерната многостепенна</a:t>
            </a:r>
            <a:r>
              <a:rPr lang="bg-BG" sz="1800" b="1" dirty="0">
                <a:effectLst/>
              </a:rPr>
              <a:t> системна цялост на библио-инфо-ноосферата: УНИВЕРСАЛНИЯ </a:t>
            </a:r>
            <a:r>
              <a:rPr lang="bg-BG" sz="1800" b="1" i="1" dirty="0">
                <a:effectLst/>
              </a:rPr>
              <a:t>РЕТРОСПЕКТИВЕН</a:t>
            </a:r>
            <a:r>
              <a:rPr lang="bg-BG" sz="1800" b="1" dirty="0">
                <a:effectLst/>
              </a:rPr>
              <a:t> ВТОРИЧНО-ДОКУМЕНТАЛЕН </a:t>
            </a:r>
            <a:r>
              <a:rPr lang="bg-BG" sz="1800" b="1" i="1" dirty="0">
                <a:effectLst/>
              </a:rPr>
              <a:t>ПЪТЕВОДИТЕЛ</a:t>
            </a:r>
            <a:r>
              <a:rPr lang="bg-BG" sz="1800" b="1" dirty="0">
                <a:effectLst/>
              </a:rPr>
              <a:t> ПО СВЕТОВНА /МЕЖДУНАРОДНА/ БИБЛИОГРАФИЯ </a:t>
            </a:r>
            <a:r>
              <a:rPr lang="bg-BG" sz="1800" dirty="0">
                <a:effectLst/>
              </a:rPr>
              <a:t>(</a:t>
            </a:r>
            <a:r>
              <a:rPr lang="ru-RU" sz="1800" b="1" i="1" dirty="0">
                <a:effectLst/>
              </a:rPr>
              <a:t>„В атомния век хората се интересуват не от нещата, а от СТРУКТУРАТА им.”</a:t>
            </a:r>
            <a:r>
              <a:rPr lang="ru-RU" sz="1800" i="1" dirty="0">
                <a:effectLst/>
              </a:rPr>
              <a:t> </a:t>
            </a:r>
            <a:r>
              <a:rPr lang="ru-RU" sz="1800" dirty="0">
                <a:effectLst/>
              </a:rPr>
              <a:t>– </a:t>
            </a:r>
            <a:r>
              <a:rPr lang="ru-RU" sz="1800" b="1" dirty="0">
                <a:effectLst/>
              </a:rPr>
              <a:t>Й. Бродски</a:t>
            </a:r>
            <a:r>
              <a:rPr lang="bg-BG" sz="1800" dirty="0">
                <a:effectLst/>
              </a:rPr>
              <a:t>, </a:t>
            </a:r>
            <a:r>
              <a:rPr lang="bg-BG" sz="1800" i="1" dirty="0">
                <a:effectLst/>
              </a:rPr>
              <a:t>прев. А. К.</a:t>
            </a:r>
            <a:r>
              <a:rPr lang="bg-BG" sz="1800" dirty="0">
                <a:effectLst/>
              </a:rPr>
              <a:t>).</a:t>
            </a:r>
          </a:p>
          <a:p>
            <a:pPr marL="0" indent="265113">
              <a:buNone/>
            </a:pPr>
            <a:r>
              <a:rPr lang="bg-BG" sz="1800" dirty="0">
                <a:effectLst/>
              </a:rPr>
              <a:t>Възникнал в </a:t>
            </a:r>
            <a:r>
              <a:rPr lang="bg-BG" sz="1800" b="1" dirty="0">
                <a:effectLst/>
              </a:rPr>
              <a:t>САЩ</a:t>
            </a:r>
            <a:r>
              <a:rPr lang="bg-BG" sz="1800" dirty="0">
                <a:effectLst/>
              </a:rPr>
              <a:t> през 1902 г., </a:t>
            </a:r>
            <a:r>
              <a:rPr lang="bg-BG" sz="1800" i="1" dirty="0">
                <a:effectLst/>
              </a:rPr>
              <a:t>универсалният ретроспективен библиографски пътеводител по световна (международна) библиография – като </a:t>
            </a:r>
            <a:r>
              <a:rPr lang="bg-BG" sz="1800" b="1" i="1" dirty="0">
                <a:effectLst/>
              </a:rPr>
              <a:t>многостепенен вторично-документален феномен на отражение на първичните документи в планетарен мащаб</a:t>
            </a:r>
            <a:r>
              <a:rPr lang="bg-BG" sz="1800" dirty="0">
                <a:effectLst/>
              </a:rPr>
              <a:t> към 40-те години на ХХ в. пуска корени не само в родината си, но и в </a:t>
            </a:r>
            <a:r>
              <a:rPr lang="bg-BG" sz="1800" b="1" dirty="0">
                <a:effectLst/>
              </a:rPr>
              <a:t>Европа</a:t>
            </a:r>
            <a:r>
              <a:rPr lang="bg-BG" sz="1800" dirty="0">
                <a:effectLst/>
              </a:rPr>
              <a:t>, и в </a:t>
            </a:r>
            <a:r>
              <a:rPr lang="bg-BG" sz="1800" b="1" dirty="0">
                <a:effectLst/>
              </a:rPr>
              <a:t>Азия </a:t>
            </a:r>
            <a:r>
              <a:rPr lang="bg-BG" sz="1800" dirty="0">
                <a:effectLst/>
              </a:rPr>
              <a:t>(</a:t>
            </a:r>
            <a:r>
              <a:rPr lang="bg-BG" sz="1800" i="1" dirty="0">
                <a:effectLst/>
              </a:rPr>
              <a:t>вж: </a:t>
            </a:r>
            <a:r>
              <a:rPr lang="bg-BG" sz="1800" b="1" dirty="0">
                <a:effectLst/>
              </a:rPr>
              <a:t>разд. І. 4</a:t>
            </a:r>
            <a:r>
              <a:rPr lang="bg-BG" sz="1800" dirty="0" smtClean="0">
                <a:effectLst/>
              </a:rPr>
              <a:t>). </a:t>
            </a:r>
            <a:r>
              <a:rPr lang="en-US" sz="1800" dirty="0" smtClean="0">
                <a:effectLst/>
              </a:rPr>
              <a:t>…</a:t>
            </a:r>
            <a:endParaRPr lang="bg-BG" sz="1800" dirty="0" smtClean="0">
              <a:effectLst/>
            </a:endParaRPr>
          </a:p>
          <a:p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91527435"/>
      </p:ext>
    </p:extLst>
  </p:cSld>
  <p:clrMapOvr>
    <a:masterClrMapping/>
  </p:clrMapOvr>
  <p:transition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Kumanova\Downloads\untitl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905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22822"/>
      </p:ext>
    </p:extLst>
  </p:cSld>
  <p:clrMapOvr>
    <a:masterClrMapping/>
  </p:clrMapOvr>
  <p:transition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1800" dirty="0">
                <a:effectLst/>
              </a:rPr>
              <a:t> </a:t>
            </a:r>
            <a:br>
              <a:rPr lang="bg-BG" sz="1800" dirty="0">
                <a:effectLst/>
              </a:rPr>
            </a:br>
            <a:r>
              <a:rPr lang="bg-BG" sz="1800" dirty="0">
                <a:effectLst/>
              </a:rPr>
              <a:t>І. 4. </a:t>
            </a:r>
            <a:r>
              <a:rPr lang="bg-BG" sz="1800" i="1" dirty="0">
                <a:effectLst/>
              </a:rPr>
              <a:t>Практика</a:t>
            </a:r>
            <a:r>
              <a:rPr lang="bg-BG" sz="1800" dirty="0">
                <a:effectLst/>
              </a:rPr>
              <a:t> на </a:t>
            </a:r>
            <a:r>
              <a:rPr lang="bg-BG" sz="1800" i="1" dirty="0">
                <a:effectLst/>
              </a:rPr>
              <a:t>планетарното </a:t>
            </a:r>
            <a:r>
              <a:rPr lang="bg-BG" sz="1800" dirty="0">
                <a:effectLst/>
              </a:rPr>
              <a:t/>
            </a:r>
            <a:br>
              <a:rPr lang="bg-BG" sz="1800" dirty="0">
                <a:effectLst/>
              </a:rPr>
            </a:br>
            <a:r>
              <a:rPr lang="bg-BG" sz="1800" i="1" dirty="0">
                <a:effectLst/>
              </a:rPr>
              <a:t>библиографско-информационно моделиране:</a:t>
            </a:r>
            <a:r>
              <a:rPr lang="bg-BG" sz="1800" dirty="0">
                <a:effectLst/>
              </a:rPr>
              <a:t/>
            </a:r>
            <a:br>
              <a:rPr lang="bg-BG" sz="1800" dirty="0">
                <a:effectLst/>
              </a:rPr>
            </a:br>
            <a:r>
              <a:rPr lang="bg-BG" sz="1800" i="1" dirty="0">
                <a:effectLst/>
              </a:rPr>
              <a:t>универсалният многостепенен ретроспективен </a:t>
            </a:r>
            <a:r>
              <a:rPr lang="bg-BG" sz="1800" dirty="0">
                <a:effectLst/>
              </a:rPr>
              <a:t/>
            </a:r>
            <a:br>
              <a:rPr lang="bg-BG" sz="1800" dirty="0">
                <a:effectLst/>
              </a:rPr>
            </a:br>
            <a:r>
              <a:rPr lang="bg-BG" sz="1800" i="1" dirty="0">
                <a:effectLst/>
              </a:rPr>
              <a:t>вторично-документален пътеводител</a:t>
            </a:r>
            <a:r>
              <a:rPr lang="bg-BG" sz="1800" dirty="0">
                <a:effectLst/>
              </a:rPr>
              <a:t/>
            </a:r>
            <a:br>
              <a:rPr lang="bg-BG" sz="1800" dirty="0">
                <a:effectLst/>
              </a:rPr>
            </a:br>
            <a:endParaRPr lang="bg-BG" sz="1800" dirty="0"/>
          </a:p>
        </p:txBody>
      </p:sp>
      <p:sp>
        <p:nvSpPr>
          <p:cNvPr id="3" name="Rectangle 2"/>
          <p:cNvSpPr/>
          <p:nvPr/>
        </p:nvSpPr>
        <p:spPr>
          <a:xfrm>
            <a:off x="149290" y="1828826"/>
            <a:ext cx="670871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/>
            <a:r>
              <a:rPr lang="ru-RU" dirty="0" smtClean="0"/>
              <a:t>Паралелната картина от появилите се и появяващите се многообразни многостепенни ретроспективни библиографски пътеводители по световна (международна) универсална библиография към 40-те г. на ХХ в. – в навечерието на публикуването през 1942 г. на „Пътя към книгите” на Т. Боров – показва хронотопа на световната (международната) универсална ретроспективна библиография като мозайка. </a:t>
            </a:r>
          </a:p>
          <a:p>
            <a:pPr indent="265113"/>
            <a:r>
              <a:rPr lang="ru-RU" dirty="0" smtClean="0"/>
              <a:t>В локуса й се наблюдават вторично-документалните феномени на жанра (универсалния ретроспективен библиографски пътеводител): САЩ (1902-  ) – Германия (1905-  ) – Великобритания (1905-  ) – Чехия (1919-  ) – Полша (1925-  ) – Италия (1930-  ) – Япония (1930-  ) – Франция (1936-  ) – Русия (1940-  ) – България (1942-  )... </a:t>
            </a:r>
          </a:p>
          <a:p>
            <a:pPr indent="265113"/>
            <a:r>
              <a:rPr lang="ru-RU" dirty="0" smtClean="0"/>
              <a:t>Топонимията на международния универсален библиографски пътеводител към 40-те г. на ХХ в. посочва не само страните с високо равнище на развитие на библиографията като цяло и на библиография от втора степен в частност (с които чрез „Пътя на книгите” на Т. Боров България става хуманитарно съизмерима). </a:t>
            </a:r>
          </a:p>
          <a:p>
            <a:pPr indent="265113"/>
            <a:r>
              <a:rPr lang="ru-RU" dirty="0" smtClean="0"/>
              <a:t>Тази топонимия фиксира и установилите се в назованите страни ШКОЛИ на ЕПИСТЕМОЛОГИЧНОТО (УНИВЕРСАЛНО, ФИЛОСОФСКО, ХУМАНИТАРНО, БИБЛИОГРАФОВЕДСКО) ЗНАНИЕ – национални и световни средища на хуманитаризма и хуманитарното познание. </a:t>
            </a:r>
          </a:p>
          <a:p>
            <a:pPr indent="265113"/>
            <a:r>
              <a:rPr lang="ru-RU" dirty="0" smtClean="0"/>
              <a:t>Тази топонимия е не само фиксация на центровете на универсалната световна (международна) ретроспективна библиография от втора и трета степен…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483099"/>
      </p:ext>
    </p:extLst>
  </p:cSld>
  <p:clrMapOvr>
    <a:masterClrMapping/>
  </p:clrMapOvr>
  <p:transition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242" y="1889296"/>
            <a:ext cx="621729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Самата традиция на универсалната ретроспективна вторично-документална библиография с международен обхват е </a:t>
            </a:r>
            <a:r>
              <a:rPr lang="bg-BG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НАУЧНО-ПРАКТИЧЕСКО ДВИЖЕНИЕ за ВТОРИЧНО-ДОКУМЕНТАЛНО ТРЕТИРАНЕ на ИНФОРМАЦИОННАТА СРЕДА НА ПЛАНЕТАТА като </a:t>
            </a:r>
            <a:r>
              <a:rPr lang="bg-BG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СИСТЕМНО ЕДИННО</a:t>
            </a:r>
            <a:r>
              <a:rPr lang="bg-BG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МНОГОМЕРНО и ПРИНЦИПНО МНОГОСТЕПЕННО</a:t>
            </a:r>
            <a:r>
              <a:rPr lang="bg-BG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СЕМИОЛОГИЧНО ЦЯЛО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bg-BG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библио-инфо-ноосфера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bg-BG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Феноменологията на раждащия се в лоното на универсалната международна </a:t>
            </a:r>
            <a:r>
              <a:rPr lang="bg-BG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ретроспективна 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библиография на библиографията </a:t>
            </a:r>
            <a:r>
              <a:rPr lang="bg-BG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чрез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многообразен многостепенен библиографски пътеводител на ХХ в. е плод на изначално </a:t>
            </a:r>
            <a:r>
              <a:rPr lang="bg-BG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сравнителната библиографоведска когнитология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bg-BG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bg-BG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Тази 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когнитология е </a:t>
            </a:r>
            <a:r>
              <a:rPr lang="bg-BG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епистемологичен белег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bg-BG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условие за съществуване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bg-BG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начин на същесвуване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modus vivendi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– </a:t>
            </a:r>
            <a:r>
              <a:rPr lang="bg-BG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bg-BG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тривиума библиотекознание – библиографознание – книгознание 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bg-BG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вж: </a:t>
            </a:r>
            <a:r>
              <a:rPr lang="bg-BG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разд. І. 5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bg-BG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bg-BG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Библио-инфо-ноосферата в многостепенния </a:t>
            </a:r>
            <a:r>
              <a:rPr lang="bg-BG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ретроспективен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универсален международен библиографски пътеводител</a:t>
            </a:r>
            <a:r>
              <a:rPr lang="bg-B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ХХ в. и в неговите модификации през ХХІ в. е наблюдавана в порядъците на </a:t>
            </a:r>
            <a:r>
              <a:rPr lang="bg-BG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триадната системност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…</a:t>
            </a:r>
            <a:endParaRPr lang="bg-BG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bg-B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bg-BG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825459"/>
      </p:ext>
    </p:extLst>
  </p:cSld>
  <p:clrMapOvr>
    <a:masterClrMapping/>
  </p:clrMapOvr>
  <p:transition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482549"/>
            <a:ext cx="6172200" cy="1651000"/>
          </a:xfrm>
        </p:spPr>
        <p:txBody>
          <a:bodyPr/>
          <a:lstStyle/>
          <a:p>
            <a:r>
              <a:rPr lang="bg-BG" sz="1800" dirty="0">
                <a:effectLst/>
              </a:rPr>
              <a:t>ІІ. </a:t>
            </a:r>
            <a:r>
              <a:rPr lang="bg-BG" sz="1800" i="1" dirty="0">
                <a:effectLst/>
              </a:rPr>
              <a:t>Триадата</a:t>
            </a:r>
            <a:r>
              <a:rPr lang="bg-BG" sz="1800" dirty="0">
                <a:effectLst/>
              </a:rPr>
              <a:t>: </a:t>
            </a:r>
            <a:br>
              <a:rPr lang="bg-BG" sz="1800" dirty="0">
                <a:effectLst/>
              </a:rPr>
            </a:br>
            <a:r>
              <a:rPr lang="bg-BG" sz="1800" dirty="0">
                <a:effectLst/>
              </a:rPr>
              <a:t>адресат – библиотека – документ</a:t>
            </a:r>
            <a:br>
              <a:rPr lang="bg-BG" sz="1800" dirty="0">
                <a:effectLst/>
              </a:rPr>
            </a:br>
            <a:r>
              <a:rPr lang="ru-RU" sz="1800" dirty="0">
                <a:effectLst/>
              </a:rPr>
              <a:t>в </a:t>
            </a:r>
            <a:r>
              <a:rPr lang="ru-RU" sz="1800" i="1" dirty="0">
                <a:effectLst/>
              </a:rPr>
              <a:t>епистемологията</a:t>
            </a:r>
            <a:r>
              <a:rPr lang="ru-RU" sz="1800" dirty="0">
                <a:effectLst/>
              </a:rPr>
              <a:t> на библио-инфо-ноосферата </a:t>
            </a:r>
            <a:r>
              <a:rPr lang="bg-BG" sz="1800" dirty="0">
                <a:effectLst/>
              </a:rPr>
              <a:t/>
            </a:r>
            <a:br>
              <a:rPr lang="bg-BG" sz="1800" dirty="0">
                <a:effectLst/>
              </a:rPr>
            </a:br>
            <a:r>
              <a:rPr lang="ru-RU" sz="1800" dirty="0">
                <a:effectLst/>
              </a:rPr>
              <a:t> </a:t>
            </a:r>
            <a:r>
              <a:rPr lang="bg-BG" sz="1800" dirty="0">
                <a:effectLst/>
              </a:rPr>
              <a:t/>
            </a:r>
            <a:br>
              <a:rPr lang="bg-BG" sz="1800" dirty="0">
                <a:effectLst/>
              </a:rPr>
            </a:br>
            <a:endParaRPr lang="bg-BG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164702" y="2892491"/>
            <a:ext cx="43690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i="1" dirty="0"/>
              <a:t>„Weh! Weh!</a:t>
            </a:r>
            <a:r>
              <a:rPr lang="bg-BG" sz="2400" dirty="0"/>
              <a:t/>
            </a:r>
            <a:br>
              <a:rPr lang="bg-BG" sz="2400" dirty="0"/>
            </a:br>
            <a:r>
              <a:rPr lang="bg-BG" sz="2400" i="1" dirty="0"/>
              <a:t>Du hast sie zerstört,</a:t>
            </a:r>
            <a:r>
              <a:rPr lang="bg-BG" sz="2400" dirty="0"/>
              <a:t/>
            </a:r>
            <a:br>
              <a:rPr lang="bg-BG" sz="2400" dirty="0"/>
            </a:br>
            <a:r>
              <a:rPr lang="bg-BG" sz="2400" i="1" dirty="0"/>
              <a:t>Die schöne Welt,</a:t>
            </a:r>
            <a:r>
              <a:rPr lang="bg-BG" sz="2400" dirty="0"/>
              <a:t/>
            </a:r>
            <a:br>
              <a:rPr lang="bg-BG" sz="2400" dirty="0"/>
            </a:br>
            <a:r>
              <a:rPr lang="bg-BG" sz="2400" i="1" dirty="0"/>
              <a:t>Mit mächtiger Faust,</a:t>
            </a:r>
            <a:r>
              <a:rPr lang="bg-BG" sz="2400" dirty="0"/>
              <a:t/>
            </a:r>
            <a:br>
              <a:rPr lang="bg-BG" sz="2400" dirty="0"/>
            </a:br>
            <a:r>
              <a:rPr lang="bg-BG" sz="2400" i="1" dirty="0"/>
              <a:t>Sie stürzt, sie zerfällt.”</a:t>
            </a:r>
            <a:r>
              <a:rPr lang="bg-BG" sz="2400" dirty="0"/>
              <a:t/>
            </a:r>
            <a:br>
              <a:rPr lang="bg-BG" sz="2400" dirty="0"/>
            </a:br>
            <a:endParaRPr lang="bg-BG" sz="2400" dirty="0" smtClean="0"/>
          </a:p>
          <a:p>
            <a:r>
              <a:rPr lang="bg-BG" sz="2400" b="1" dirty="0" smtClean="0"/>
              <a:t>J</a:t>
            </a:r>
            <a:r>
              <a:rPr lang="bg-BG" sz="2400" b="1" dirty="0"/>
              <a:t>. W. </a:t>
            </a:r>
            <a:r>
              <a:rPr lang="de-DE" sz="2400" b="1" dirty="0"/>
              <a:t>von </a:t>
            </a:r>
            <a:r>
              <a:rPr lang="bg-BG" sz="2400" b="1" dirty="0"/>
              <a:t>Goethe</a:t>
            </a:r>
            <a:r>
              <a:rPr lang="de-DE" sz="2400" baseline="30000" dirty="0"/>
              <a:t>87</a:t>
            </a:r>
            <a:r>
              <a:rPr lang="de-DE" sz="2400" dirty="0"/>
              <a:t> </a:t>
            </a:r>
            <a:r>
              <a:rPr lang="bg-BG" sz="2400" dirty="0"/>
              <a:t/>
            </a:r>
            <a:br>
              <a:rPr lang="bg-BG" sz="2400" dirty="0"/>
            </a:b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942946715"/>
      </p:ext>
    </p:extLst>
  </p:cSld>
  <p:clrMapOvr>
    <a:masterClrMapping/>
  </p:clrMapOvr>
  <p:transition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52626"/>
      </p:ext>
    </p:extLst>
  </p:cSld>
  <p:clrMapOvr>
    <a:masterClrMapping/>
  </p:clrMapOvr>
  <p:transition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553787"/>
            <a:ext cx="6172200" cy="1651000"/>
          </a:xfrm>
        </p:spPr>
        <p:txBody>
          <a:bodyPr/>
          <a:lstStyle/>
          <a:p>
            <a:r>
              <a:rPr lang="bg-BG" sz="1800" dirty="0">
                <a:effectLst/>
              </a:rPr>
              <a:t>ІІ. 4. От </a:t>
            </a:r>
            <a:r>
              <a:rPr lang="bg-BG" sz="1800" i="1" dirty="0">
                <a:effectLst/>
              </a:rPr>
              <a:t>библиотекаря на Шпицвег</a:t>
            </a:r>
            <a:r>
              <a:rPr lang="bg-BG" sz="1800" dirty="0">
                <a:effectLst/>
              </a:rPr>
              <a:t/>
            </a:r>
            <a:br>
              <a:rPr lang="bg-BG" sz="1800" dirty="0">
                <a:effectLst/>
              </a:rPr>
            </a:br>
            <a:r>
              <a:rPr lang="bg-BG" sz="1800" dirty="0">
                <a:effectLst/>
              </a:rPr>
              <a:t>до </a:t>
            </a:r>
            <a:r>
              <a:rPr lang="bg-BG" sz="1800" i="1" dirty="0">
                <a:effectLst/>
              </a:rPr>
              <a:t>постмодерната некласическа </a:t>
            </a:r>
            <a:r>
              <a:rPr lang="bg-BG" sz="1800" i="1" dirty="0" smtClean="0">
                <a:effectLst/>
              </a:rPr>
              <a:t>идеалност</a:t>
            </a:r>
            <a:endParaRPr lang="bg-BG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223935" y="2204787"/>
            <a:ext cx="63102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/>
            <a:r>
              <a:rPr lang="bg-BG" i="1" dirty="0"/>
              <a:t>Този </a:t>
            </a:r>
            <a:r>
              <a:rPr lang="bg-BG" dirty="0"/>
              <a:t>парадигмален императив (</a:t>
            </a:r>
            <a:r>
              <a:rPr lang="bg-BG" i="1" dirty="0"/>
              <a:t>вж:</a:t>
            </a:r>
            <a:r>
              <a:rPr lang="bg-BG" dirty="0"/>
              <a:t> </a:t>
            </a:r>
            <a:r>
              <a:rPr lang="bg-BG" b="1" dirty="0"/>
              <a:t>разд. ІІ. 3</a:t>
            </a:r>
            <a:r>
              <a:rPr lang="bg-BG" dirty="0"/>
              <a:t>) в България е обозначен и олицетворен чрез </a:t>
            </a:r>
            <a:r>
              <a:rPr lang="bg-BG" b="1" dirty="0"/>
              <a:t>професор Т. Боров</a:t>
            </a:r>
            <a:r>
              <a:rPr lang="bg-BG" dirty="0"/>
              <a:t>, въплътил </a:t>
            </a:r>
            <a:r>
              <a:rPr lang="bg-BG" b="1" i="1" dirty="0"/>
              <a:t>синергията</a:t>
            </a:r>
            <a:r>
              <a:rPr lang="bg-BG" b="1" dirty="0"/>
              <a:t> на</a:t>
            </a:r>
            <a:r>
              <a:rPr lang="bg-BG" dirty="0"/>
              <a:t> </a:t>
            </a:r>
            <a:r>
              <a:rPr lang="bg-BG" b="1" i="1" dirty="0"/>
              <a:t>знаниевия клъстер</a:t>
            </a:r>
            <a:r>
              <a:rPr lang="bg-BG" i="1" dirty="0"/>
              <a:t>: </a:t>
            </a:r>
            <a:r>
              <a:rPr lang="bg-BG" b="1" i="1" dirty="0"/>
              <a:t>библиотекознание, библиография, библиографознание, книгознание, полиграфия, архивистика, палеография, документалистика, информатика, информационни технологии</a:t>
            </a:r>
            <a:r>
              <a:rPr lang="bg-BG" i="1" dirty="0"/>
              <a:t>… </a:t>
            </a:r>
            <a:r>
              <a:rPr lang="bg-BG" dirty="0"/>
              <a:t>(</a:t>
            </a:r>
            <a:r>
              <a:rPr lang="bg-BG" i="1" dirty="0"/>
              <a:t>вж:</a:t>
            </a:r>
            <a:r>
              <a:rPr lang="bg-BG" dirty="0"/>
              <a:t> </a:t>
            </a:r>
            <a:r>
              <a:rPr lang="bg-BG" b="1" dirty="0"/>
              <a:t>разд. І. 1</a:t>
            </a:r>
            <a:r>
              <a:rPr lang="bg-BG" dirty="0"/>
              <a:t>).</a:t>
            </a:r>
          </a:p>
          <a:p>
            <a:pPr indent="360363"/>
            <a:r>
              <a:rPr lang="bg-BG" i="1" dirty="0"/>
              <a:t>Този </a:t>
            </a:r>
            <a:r>
              <a:rPr lang="bg-BG" dirty="0"/>
              <a:t>императив е запечатан и в </a:t>
            </a:r>
            <a:r>
              <a:rPr lang="bg-BG" i="1" dirty="0"/>
              <a:t>пророческата </a:t>
            </a:r>
            <a:r>
              <a:rPr lang="bg-BG" dirty="0"/>
              <a:t>и за началото на съвременния за проф. Т. Боров </a:t>
            </a:r>
            <a:r>
              <a:rPr lang="bg-BG" i="1" dirty="0"/>
              <a:t>информационен бум на ХХ в.</a:t>
            </a:r>
            <a:r>
              <a:rPr lang="bg-BG" dirty="0"/>
              <a:t> (</a:t>
            </a:r>
            <a:r>
              <a:rPr lang="bg-BG" i="1" dirty="0"/>
              <a:t>вж:</a:t>
            </a:r>
            <a:r>
              <a:rPr lang="bg-BG" dirty="0"/>
              <a:t> </a:t>
            </a:r>
            <a:r>
              <a:rPr lang="bg-BG" b="1" dirty="0"/>
              <a:t>разд. І. 1</a:t>
            </a:r>
            <a:r>
              <a:rPr lang="bg-BG" dirty="0"/>
              <a:t>), и за </a:t>
            </a:r>
            <a:r>
              <a:rPr lang="bg-BG" i="1" dirty="0"/>
              <a:t>постмодерната некласическа наша съвременност</a:t>
            </a:r>
            <a:r>
              <a:rPr lang="bg-BG" dirty="0"/>
              <a:t> знаменита негова </a:t>
            </a:r>
            <a:r>
              <a:rPr lang="bg-BG" b="1" dirty="0"/>
              <a:t>лекция – завещание</a:t>
            </a:r>
            <a:r>
              <a:rPr lang="bg-BG" dirty="0"/>
              <a:t> </a:t>
            </a:r>
            <a:r>
              <a:rPr lang="ru-RU" b="1" i="1" dirty="0"/>
              <a:t>„От библиотекаря на Шпицвег</a:t>
            </a:r>
            <a:r>
              <a:rPr lang="ru-RU" baseline="30000" dirty="0"/>
              <a:t>107</a:t>
            </a:r>
            <a:r>
              <a:rPr lang="ru-RU" b="1" i="1" dirty="0"/>
              <a:t> до съвременния библиотекар”</a:t>
            </a:r>
            <a:r>
              <a:rPr lang="ru-RU" baseline="30000" dirty="0"/>
              <a:t>108 </a:t>
            </a:r>
            <a:r>
              <a:rPr lang="bg-BG" dirty="0"/>
              <a:t>(</a:t>
            </a:r>
            <a:r>
              <a:rPr lang="bg-BG" i="1" dirty="0"/>
              <a:t>прочетена:</a:t>
            </a:r>
            <a:r>
              <a:rPr lang="bg-BG" dirty="0"/>
              <a:t> 12.ІV.1943 г.; </a:t>
            </a:r>
            <a:r>
              <a:rPr lang="bg-BG" i="1" dirty="0"/>
              <a:t>първа публ.:</a:t>
            </a:r>
            <a:r>
              <a:rPr lang="bg-BG" dirty="0"/>
              <a:t> 1946 – </a:t>
            </a:r>
            <a:r>
              <a:rPr lang="bg-BG" i="1" dirty="0"/>
              <a:t>вж: </a:t>
            </a:r>
            <a:r>
              <a:rPr lang="bg-BG" b="1" i="1" dirty="0"/>
              <a:t>бел. 108</a:t>
            </a:r>
            <a:r>
              <a:rPr lang="bg-BG" dirty="0"/>
              <a:t>; препеч.: 1973 – </a:t>
            </a:r>
            <a:r>
              <a:rPr lang="bg-BG" i="1" dirty="0"/>
              <a:t>вж: </a:t>
            </a:r>
            <a:r>
              <a:rPr lang="bg-BG" b="1" i="1" dirty="0"/>
              <a:t>бел. 107</a:t>
            </a:r>
            <a:r>
              <a:rPr lang="bg-BG" dirty="0"/>
              <a:t>) </a:t>
            </a:r>
            <a:r>
              <a:rPr lang="ru-RU" dirty="0"/>
              <a:t>(</a:t>
            </a:r>
            <a:r>
              <a:rPr lang="ru-RU" i="1" dirty="0"/>
              <a:t>вж:</a:t>
            </a:r>
            <a:r>
              <a:rPr lang="ru-RU" dirty="0"/>
              <a:t> </a:t>
            </a:r>
            <a:r>
              <a:rPr lang="ru-RU" b="1" i="1" dirty="0"/>
              <a:t>Ил. 1</a:t>
            </a:r>
            <a:r>
              <a:rPr lang="ru-RU" dirty="0"/>
              <a:t>)</a:t>
            </a:r>
            <a:r>
              <a:rPr lang="bg-BG" dirty="0"/>
              <a:t>…</a:t>
            </a:r>
          </a:p>
          <a:p>
            <a:pPr indent="360363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76034358"/>
      </p:ext>
    </p:extLst>
  </p:cSld>
  <p:clrMapOvr>
    <a:masterClrMapping/>
  </p:clrMapOvr>
  <p:transition>
    <p:plu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4" y="1"/>
            <a:ext cx="5840962" cy="93679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164557" y="8523369"/>
            <a:ext cx="49720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bg-BG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bg-BG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bg-BG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bg-BG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Ил. 1. </a:t>
            </a:r>
            <a:r>
              <a:rPr lang="bg-BG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Карл Шпицвег. Библиотекарят (1850)</a:t>
            </a:r>
            <a:endParaRPr lang="bg-BG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bg-B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bg-BG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85098"/>
      </p:ext>
    </p:extLst>
  </p:cSld>
  <p:clrMapOvr>
    <a:masterClrMapping/>
  </p:clrMapOvr>
  <p:transition>
    <p:plu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089" y="0"/>
            <a:ext cx="6172200" cy="1194318"/>
          </a:xfrm>
        </p:spPr>
        <p:txBody>
          <a:bodyPr/>
          <a:lstStyle/>
          <a:p>
            <a:r>
              <a:rPr lang="bg-BG" sz="1800" dirty="0">
                <a:effectLst/>
              </a:rPr>
              <a:t>ІІ. 5. Постулиране на </a:t>
            </a:r>
            <a:r>
              <a:rPr lang="bg-BG" sz="1800" i="1" dirty="0">
                <a:effectLst/>
              </a:rPr>
              <a:t>ризомно-ретикуларното</a:t>
            </a:r>
            <a:r>
              <a:rPr lang="bg-BG" sz="1800" dirty="0">
                <a:effectLst/>
              </a:rPr>
              <a:t/>
            </a:r>
            <a:br>
              <a:rPr lang="bg-BG" sz="1800" dirty="0">
                <a:effectLst/>
              </a:rPr>
            </a:br>
            <a:r>
              <a:rPr lang="bg-BG" sz="1800" i="1" dirty="0">
                <a:effectLst/>
              </a:rPr>
              <a:t>информационно моделиране </a:t>
            </a:r>
            <a:r>
              <a:rPr lang="bg-BG" sz="1800" dirty="0">
                <a:effectLst/>
              </a:rPr>
              <a:t/>
            </a:r>
            <a:br>
              <a:rPr lang="bg-BG" sz="1800" dirty="0">
                <a:effectLst/>
              </a:rPr>
            </a:br>
            <a:r>
              <a:rPr lang="bg-BG" sz="1800" dirty="0">
                <a:effectLst/>
              </a:rPr>
              <a:t>като </a:t>
            </a:r>
            <a:r>
              <a:rPr lang="bg-BG" sz="1800" i="1" dirty="0">
                <a:effectLst/>
              </a:rPr>
              <a:t>модел</a:t>
            </a:r>
            <a:r>
              <a:rPr lang="bg-BG" sz="1800" dirty="0">
                <a:effectLst/>
              </a:rPr>
              <a:t> на </a:t>
            </a:r>
            <a:r>
              <a:rPr lang="bg-BG" sz="1800" i="1" dirty="0">
                <a:effectLst/>
              </a:rPr>
              <a:t>безкрая</a:t>
            </a:r>
            <a:r>
              <a:rPr lang="bg-BG" sz="1800" dirty="0">
                <a:effectLst/>
              </a:rPr>
              <a:t> </a:t>
            </a:r>
            <a:br>
              <a:rPr lang="bg-BG" sz="1800" dirty="0">
                <a:effectLst/>
              </a:rPr>
            </a:br>
            <a:r>
              <a:rPr lang="bg-BG" sz="1800" dirty="0">
                <a:effectLst/>
              </a:rPr>
              <a:t>от </a:t>
            </a:r>
            <a:r>
              <a:rPr lang="bg-BG" sz="1800" i="1" dirty="0">
                <a:effectLst/>
              </a:rPr>
              <a:t>трансформиращи</a:t>
            </a:r>
            <a:r>
              <a:rPr lang="bg-BG" sz="1800" dirty="0">
                <a:effectLst/>
              </a:rPr>
              <a:t> се </a:t>
            </a:r>
            <a:r>
              <a:rPr lang="bg-BG" sz="1800" i="1" dirty="0">
                <a:effectLst/>
              </a:rPr>
              <a:t>форми</a:t>
            </a:r>
            <a:r>
              <a:rPr lang="bg-BG" sz="1800" dirty="0">
                <a:effectLst/>
              </a:rPr>
              <a:t> на </a:t>
            </a:r>
            <a:r>
              <a:rPr lang="bg-BG" sz="1800" i="1" dirty="0" smtClean="0">
                <a:effectLst/>
              </a:rPr>
              <a:t>отражението</a:t>
            </a:r>
            <a:endParaRPr lang="bg-BG" sz="1800" dirty="0"/>
          </a:p>
        </p:txBody>
      </p:sp>
      <p:sp>
        <p:nvSpPr>
          <p:cNvPr id="4" name="Rectangle 3"/>
          <p:cNvSpPr/>
          <p:nvPr/>
        </p:nvSpPr>
        <p:spPr>
          <a:xfrm>
            <a:off x="-1" y="1385940"/>
            <a:ext cx="6858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постмодерният библиотекар в оптималния вариант на постмодерната битност ФИЗИЧЕСКИ вече не стои на </a:t>
            </a:r>
            <a:r>
              <a:rPr lang="bg-BG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стълбата</a:t>
            </a:r>
            <a:r>
              <a:rPr lang="bg-BG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К. Шпицвег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endParaRPr lang="bg-BG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Той по-скоро МИСЛОВНО – чрез </a:t>
            </a:r>
            <a:r>
              <a:rPr lang="bg-BG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ретикуларните</a:t>
            </a:r>
            <a:r>
              <a:rPr lang="bg-BG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идеи на информационно моделиране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е свързан със </a:t>
            </a:r>
            <a:r>
              <a:rPr lang="bg-BG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стълбата</a:t>
            </a:r>
            <a:r>
              <a:rPr lang="bg-BG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У. Еко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изкачвайки се по която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изгражда </a:t>
            </a:r>
            <a:r>
              <a:rPr lang="bg-BG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„отсъстващата структура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метафизичната ментална ризоматична цялост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на информацията в познанието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bg-BG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4264"/>
            <a:ext cx="6858000" cy="56176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2" y="8151674"/>
            <a:ext cx="6858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bg-BG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bg-BG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bg-BG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bg-BG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bg-BG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Ил. 2.</a:t>
            </a:r>
            <a:r>
              <a:rPr lang="bg-BG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Публичната библиотека Тянжин Бинхай (Tianjin Binhai) </a:t>
            </a:r>
            <a:endParaRPr lang="bg-BG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bg-BG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Североизточен Китай (2017)</a:t>
            </a:r>
            <a:endParaRPr lang="bg-BG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77292"/>
      </p:ext>
    </p:extLst>
  </p:cSld>
  <p:clrMapOvr>
    <a:masterClrMapping/>
  </p:clrMapOvr>
  <p:transition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52816"/>
            <a:ext cx="6172200" cy="2681039"/>
          </a:xfrm>
        </p:spPr>
        <p:txBody>
          <a:bodyPr/>
          <a:lstStyle/>
          <a:p>
            <a:r>
              <a:rPr lang="bg-BG" sz="2000" dirty="0">
                <a:effectLst/>
              </a:rPr>
              <a:t>І. </a:t>
            </a:r>
            <a:r>
              <a:rPr lang="bg-BG" sz="2000" i="1" dirty="0">
                <a:effectLst/>
              </a:rPr>
              <a:t>Тривиумът</a:t>
            </a:r>
            <a:r>
              <a:rPr lang="bg-BG" sz="2000" dirty="0">
                <a:effectLst/>
              </a:rPr>
              <a:t>:</a:t>
            </a:r>
            <a:br>
              <a:rPr lang="bg-BG" sz="2000" dirty="0">
                <a:effectLst/>
              </a:rPr>
            </a:br>
            <a:r>
              <a:rPr lang="bg-BG" sz="2000" dirty="0">
                <a:effectLst/>
              </a:rPr>
              <a:t>библиотеко-библиографо-книгознание</a:t>
            </a:r>
            <a:br>
              <a:rPr lang="bg-BG" sz="2000" dirty="0">
                <a:effectLst/>
              </a:rPr>
            </a:br>
            <a:r>
              <a:rPr lang="bg-BG" sz="2000" dirty="0">
                <a:effectLst/>
              </a:rPr>
              <a:t>(</a:t>
            </a:r>
            <a:r>
              <a:rPr lang="bg-BG" sz="2000" i="1" dirty="0">
                <a:effectLst/>
              </a:rPr>
              <a:t>Методологично-практически възел </a:t>
            </a:r>
            <a:r>
              <a:rPr lang="bg-BG" sz="2000" dirty="0">
                <a:effectLst/>
              </a:rPr>
              <a:t/>
            </a:r>
            <a:br>
              <a:rPr lang="bg-BG" sz="2000" dirty="0">
                <a:effectLst/>
              </a:rPr>
            </a:br>
            <a:r>
              <a:rPr lang="bg-BG" sz="2000" i="1" dirty="0">
                <a:effectLst/>
              </a:rPr>
              <a:t>на библиотечно-информационното дело</a:t>
            </a:r>
            <a:r>
              <a:rPr lang="bg-BG" sz="2000" dirty="0">
                <a:effectLst/>
              </a:rPr>
              <a:t/>
            </a:r>
            <a:br>
              <a:rPr lang="bg-BG" sz="2000" dirty="0">
                <a:effectLst/>
              </a:rPr>
            </a:br>
            <a:r>
              <a:rPr lang="bg-BG" sz="2000" dirty="0">
                <a:effectLst/>
              </a:rPr>
              <a:t>в последната четвърт на ХХ в. – първите две десетилетия на ХХІ в.)</a:t>
            </a:r>
            <a:br>
              <a:rPr lang="bg-BG" sz="2000" dirty="0">
                <a:effectLst/>
              </a:rPr>
            </a:b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3426528"/>
            <a:ext cx="6172200" cy="518221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>
                <a:effectLst/>
              </a:rPr>
              <a:t>„Явното, знайното</a:t>
            </a:r>
            <a:endParaRPr lang="bg-BG" sz="2400" dirty="0">
              <a:effectLst/>
            </a:endParaRPr>
          </a:p>
          <a:p>
            <a:pPr marL="0" indent="0" algn="ctr">
              <a:buNone/>
            </a:pPr>
            <a:r>
              <a:rPr lang="ru-RU" sz="2400" i="1" dirty="0">
                <a:effectLst/>
              </a:rPr>
              <a:t>всеки ден бива, </a:t>
            </a:r>
            <a:endParaRPr lang="bg-BG" sz="2400" dirty="0">
              <a:effectLst/>
            </a:endParaRPr>
          </a:p>
          <a:p>
            <a:pPr marL="0" indent="0" algn="ctr">
              <a:buNone/>
            </a:pPr>
            <a:r>
              <a:rPr lang="ru-RU" sz="2400" i="1" dirty="0">
                <a:effectLst/>
              </a:rPr>
              <a:t>тука най-тайното </a:t>
            </a:r>
            <a:endParaRPr lang="bg-BG" sz="2400" dirty="0">
              <a:effectLst/>
            </a:endParaRPr>
          </a:p>
          <a:p>
            <a:pPr marL="0" indent="0" algn="ctr">
              <a:buNone/>
            </a:pPr>
            <a:r>
              <a:rPr lang="ru-RU" sz="2400" i="1" dirty="0">
                <a:effectLst/>
              </a:rPr>
              <a:t>нам се открива: </a:t>
            </a:r>
            <a:endParaRPr lang="bg-BG" sz="2400" dirty="0">
              <a:effectLst/>
            </a:endParaRPr>
          </a:p>
          <a:p>
            <a:pPr marL="0" indent="0" algn="ctr">
              <a:buNone/>
            </a:pPr>
            <a:r>
              <a:rPr lang="ru-RU" sz="2400" i="1" dirty="0">
                <a:effectLst/>
              </a:rPr>
              <a:t>своя Божествен мост </a:t>
            </a:r>
            <a:endParaRPr lang="bg-BG" sz="2400" dirty="0">
              <a:effectLst/>
            </a:endParaRPr>
          </a:p>
          <a:p>
            <a:pPr marL="0" indent="0" algn="ctr">
              <a:buNone/>
            </a:pPr>
            <a:r>
              <a:rPr lang="ru-RU" sz="2400" i="1" dirty="0">
                <a:effectLst/>
              </a:rPr>
              <a:t>в тоз рядък час </a:t>
            </a:r>
            <a:endParaRPr lang="bg-BG" sz="2400" dirty="0">
              <a:effectLst/>
            </a:endParaRPr>
          </a:p>
          <a:p>
            <a:pPr marL="0" indent="0" algn="ctr">
              <a:buNone/>
            </a:pPr>
            <a:r>
              <a:rPr lang="ru-RU" sz="2400" i="1" dirty="0">
                <a:effectLst/>
              </a:rPr>
              <a:t>Вечната Женственост</a:t>
            </a:r>
            <a:endParaRPr lang="bg-BG" sz="2400" dirty="0">
              <a:effectLst/>
            </a:endParaRPr>
          </a:p>
          <a:p>
            <a:pPr marL="0" indent="0" algn="ctr">
              <a:buNone/>
            </a:pPr>
            <a:r>
              <a:rPr lang="ru-RU" sz="2400" i="1" dirty="0">
                <a:effectLst/>
              </a:rPr>
              <a:t>спуска към нас.</a:t>
            </a:r>
            <a:r>
              <a:rPr lang="ru-RU" sz="2400" dirty="0">
                <a:effectLst/>
              </a:rPr>
              <a:t>”</a:t>
            </a:r>
            <a:endParaRPr lang="bg-BG" sz="2400" dirty="0">
              <a:effectLst/>
            </a:endParaRPr>
          </a:p>
          <a:p>
            <a:pPr marL="0" indent="0" algn="ctr">
              <a:buNone/>
            </a:pPr>
            <a:r>
              <a:rPr lang="ru-RU" sz="2400" b="1" dirty="0">
                <a:effectLst/>
              </a:rPr>
              <a:t>Й. В. фон Гьоте </a:t>
            </a:r>
            <a:r>
              <a:rPr lang="ru-RU" sz="2400" dirty="0">
                <a:effectLst/>
              </a:rPr>
              <a:t>/ прев. </a:t>
            </a:r>
            <a:r>
              <a:rPr lang="ru-RU" sz="2400" b="1" dirty="0">
                <a:effectLst/>
              </a:rPr>
              <a:t>В. Петров</a:t>
            </a:r>
            <a:r>
              <a:rPr lang="ru-RU" sz="2400" baseline="30000" dirty="0">
                <a:effectLst/>
              </a:rPr>
              <a:t>3</a:t>
            </a:r>
            <a:endParaRPr lang="bg-BG" sz="2400" dirty="0">
              <a:effectLst/>
            </a:endParaRPr>
          </a:p>
          <a:p>
            <a:pPr marL="0" indent="0">
              <a:buNone/>
            </a:pP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130716806"/>
      </p:ext>
    </p:extLst>
  </p:cSld>
  <p:clrMapOvr>
    <a:masterClrMapping/>
  </p:clrMapOvr>
  <p:transition>
    <p:plu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21" y="0"/>
            <a:ext cx="6466974" cy="3344779"/>
          </a:xfrm>
        </p:spPr>
        <p:txBody>
          <a:bodyPr/>
          <a:lstStyle/>
          <a:p>
            <a:r>
              <a:rPr lang="bg-BG" sz="1800" dirty="0">
                <a:effectLst/>
              </a:rPr>
              <a:t>В </a:t>
            </a:r>
            <a:r>
              <a:rPr lang="bg-BG" sz="1800" i="1" dirty="0">
                <a:effectLst/>
              </a:rPr>
              <a:t>космогоничното</a:t>
            </a:r>
            <a:r>
              <a:rPr lang="bg-BG" sz="1800" dirty="0">
                <a:effectLst/>
              </a:rPr>
              <a:t> в корена си мислене за </a:t>
            </a:r>
            <a:r>
              <a:rPr lang="bg-BG" sz="1800" i="1" dirty="0">
                <a:effectLst/>
              </a:rPr>
              <a:t>постмодерния </a:t>
            </a:r>
            <a:r>
              <a:rPr lang="bg-BG" sz="1800" dirty="0">
                <a:effectLst/>
              </a:rPr>
              <a:t>БИБЛИОТЕКАР и </a:t>
            </a:r>
            <a:r>
              <a:rPr lang="bg-BG" sz="1800" i="1" dirty="0">
                <a:effectLst/>
              </a:rPr>
              <a:t>неговата </a:t>
            </a:r>
            <a:r>
              <a:rPr lang="bg-BG" sz="1800" dirty="0">
                <a:effectLst/>
              </a:rPr>
              <a:t>БИБЛИОТЕКА е встроена цялата световна </a:t>
            </a:r>
            <a:r>
              <a:rPr lang="bg-BG" sz="1800" i="1" dirty="0">
                <a:effectLst/>
              </a:rPr>
              <a:t>история на библиотеките</a:t>
            </a:r>
            <a:r>
              <a:rPr lang="ru-RU" sz="1800" baseline="30000" dirty="0">
                <a:effectLst/>
              </a:rPr>
              <a:t>113</a:t>
            </a:r>
            <a:r>
              <a:rPr lang="bg-BG" sz="1800" dirty="0">
                <a:effectLst/>
              </a:rPr>
              <a:t>, но преди всичко – и </a:t>
            </a:r>
            <a:r>
              <a:rPr lang="bg-BG" sz="1800" i="1" dirty="0">
                <a:effectLst/>
              </a:rPr>
              <a:t>историята на знанието</a:t>
            </a:r>
            <a:r>
              <a:rPr lang="bg-BG" sz="1800" dirty="0">
                <a:effectLst/>
              </a:rPr>
              <a:t>, свързващо </a:t>
            </a:r>
            <a:r>
              <a:rPr lang="bg-BG" sz="1800" i="1" dirty="0">
                <a:effectLst/>
              </a:rPr>
              <a:t>човека</a:t>
            </a:r>
            <a:r>
              <a:rPr lang="bg-BG" sz="1800" dirty="0">
                <a:effectLst/>
              </a:rPr>
              <a:t> с </a:t>
            </a:r>
            <a:r>
              <a:rPr lang="bg-BG" sz="1800" i="1" dirty="0">
                <a:effectLst/>
              </a:rPr>
              <a:t>космоса</a:t>
            </a:r>
            <a:r>
              <a:rPr lang="bg-BG" sz="1800" dirty="0">
                <a:effectLst/>
              </a:rPr>
              <a:t> – като например града-дом (в космоса) в Страната на Градовете в Аркаим (</a:t>
            </a:r>
            <a:r>
              <a:rPr lang="bg-BG" sz="1800" i="1" dirty="0">
                <a:effectLst/>
              </a:rPr>
              <a:t>Ил. 3</a:t>
            </a:r>
            <a:r>
              <a:rPr lang="bg-BG" sz="1800" dirty="0">
                <a:effectLst/>
              </a:rPr>
              <a:t>)</a:t>
            </a:r>
            <a:r>
              <a:rPr lang="ru-RU" sz="1800" baseline="30000" dirty="0">
                <a:effectLst/>
              </a:rPr>
              <a:t>114</a:t>
            </a:r>
            <a:r>
              <a:rPr lang="bg-BG" sz="1800" dirty="0">
                <a:effectLst/>
              </a:rPr>
              <a:t>…  </a:t>
            </a:r>
            <a:r>
              <a:rPr lang="bg-BG" sz="1800" dirty="0" smtClean="0">
                <a:effectLst/>
              </a:rPr>
              <a:t/>
            </a:r>
            <a:br>
              <a:rPr lang="bg-BG" sz="1800" dirty="0" smtClean="0">
                <a:effectLst/>
              </a:rPr>
            </a:br>
            <a:r>
              <a:rPr lang="bg-BG" sz="1800" dirty="0" smtClean="0">
                <a:effectLst/>
              </a:rPr>
              <a:t> </a:t>
            </a:r>
            <a:r>
              <a:rPr lang="bg-BG" sz="1800" dirty="0">
                <a:effectLst/>
              </a:rPr>
              <a:t/>
            </a:r>
            <a:br>
              <a:rPr lang="bg-BG" sz="1800" dirty="0">
                <a:effectLst/>
              </a:rPr>
            </a:br>
            <a:endParaRPr lang="bg-BG" sz="18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668"/>
            <a:ext cx="6858000" cy="69233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12081" y="7847872"/>
            <a:ext cx="60398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bg-BG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bg-BG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bg-BG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bg-BG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bg-BG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bg-BG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Ил. 3.</a:t>
            </a:r>
            <a:r>
              <a:rPr lang="bg-BG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Аркаим – град-дом в космоса</a:t>
            </a:r>
            <a:endParaRPr lang="bg-BG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bg-BG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(схема по изд. „Аркаим : У истоков цивилизации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2009) </a:t>
            </a:r>
            <a:endParaRPr lang="bg-BG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bg-BG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bg-BG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274377"/>
      </p:ext>
    </p:extLst>
  </p:cSld>
  <p:clrMapOvr>
    <a:masterClrMapping/>
  </p:clrMapOvr>
  <p:transition>
    <p:plu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026" y="781710"/>
            <a:ext cx="6172200" cy="1651000"/>
          </a:xfrm>
        </p:spPr>
        <p:txBody>
          <a:bodyPr/>
          <a:lstStyle/>
          <a:p>
            <a:r>
              <a:rPr lang="bg-BG" sz="1800" dirty="0">
                <a:effectLst/>
              </a:rPr>
              <a:t>От </a:t>
            </a:r>
            <a:r>
              <a:rPr lang="bg-BG" sz="1800" i="1" dirty="0">
                <a:effectLst/>
              </a:rPr>
              <a:t>учения-жрец на Аркаим</a:t>
            </a:r>
            <a:r>
              <a:rPr lang="bg-BG" sz="1800" dirty="0">
                <a:effectLst/>
              </a:rPr>
              <a:t>, разположен на </a:t>
            </a:r>
            <a:r>
              <a:rPr lang="bg-BG" sz="1800" i="1" dirty="0">
                <a:effectLst/>
              </a:rPr>
              <a:t>точка</a:t>
            </a:r>
            <a:r>
              <a:rPr lang="bg-BG" sz="1800" dirty="0">
                <a:effectLst/>
              </a:rPr>
              <a:t> от </a:t>
            </a:r>
            <a:r>
              <a:rPr lang="bg-BG" sz="1800" i="1" dirty="0">
                <a:effectLst/>
              </a:rPr>
              <a:t>главните астрономически азимути</a:t>
            </a:r>
            <a:r>
              <a:rPr lang="bg-BG" sz="1800" dirty="0">
                <a:effectLst/>
              </a:rPr>
              <a:t> (</a:t>
            </a:r>
            <a:r>
              <a:rPr lang="bg-BG" sz="1800" i="1" dirty="0">
                <a:effectLst/>
              </a:rPr>
              <a:t>Ил. 4</a:t>
            </a:r>
            <a:r>
              <a:rPr lang="bg-BG" sz="1800" dirty="0">
                <a:effectLst/>
              </a:rPr>
              <a:t>), се формира </a:t>
            </a:r>
            <a:r>
              <a:rPr lang="bg-BG" sz="1800" i="1" dirty="0">
                <a:effectLst/>
              </a:rPr>
              <a:t>планетарния поглед на библиотекаря на Пергам и Александрия</a:t>
            </a:r>
            <a:r>
              <a:rPr lang="bg-BG" sz="1800" dirty="0">
                <a:effectLst/>
              </a:rPr>
              <a:t> (един от най-великите учени Ератостен /Eratosthenes, 276-194 пр. Хр./ е бил главен библиотекар на Александрийската библиотека)...  </a:t>
            </a:r>
            <a:r>
              <a:rPr lang="bg-BG" sz="1800" dirty="0" smtClean="0">
                <a:effectLst/>
              </a:rPr>
              <a:t/>
            </a:r>
            <a:br>
              <a:rPr lang="bg-BG" sz="1800" dirty="0" smtClean="0">
                <a:effectLst/>
              </a:rPr>
            </a:br>
            <a:r>
              <a:rPr lang="bg-BG" sz="1800" dirty="0" smtClean="0">
                <a:effectLst/>
              </a:rPr>
              <a:t/>
            </a:r>
            <a:br>
              <a:rPr lang="bg-BG" sz="1800" dirty="0" smtClean="0">
                <a:effectLst/>
              </a:rPr>
            </a:br>
            <a:r>
              <a:rPr lang="bg-BG" sz="1800" dirty="0">
                <a:effectLst/>
              </a:rPr>
              <a:t/>
            </a:r>
            <a:br>
              <a:rPr lang="bg-BG" sz="1800" dirty="0">
                <a:effectLst/>
              </a:rPr>
            </a:br>
            <a:endParaRPr lang="bg-BG" sz="18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34072"/>
            <a:ext cx="6858000" cy="71659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" y="7818195"/>
            <a:ext cx="685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bg-BG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bg-BG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bg-BG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bg-BG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bg-BG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bg-BG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Ил. 4.</a:t>
            </a:r>
            <a:r>
              <a:rPr lang="bg-BG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Аркаим – главни астрономически азимути</a:t>
            </a:r>
            <a:endParaRPr lang="bg-BG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bg-BG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(схема по изд. „Аркаим : У истоков цивилизации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2009) </a:t>
            </a:r>
            <a:endParaRPr lang="bg-BG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184829"/>
      </p:ext>
    </p:extLst>
  </p:cSld>
  <p:clrMapOvr>
    <a:masterClrMapping/>
  </p:clrMapOvr>
  <p:transition>
    <p:plu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16" y="2610509"/>
            <a:ext cx="6172200" cy="1651000"/>
          </a:xfrm>
        </p:spPr>
        <p:txBody>
          <a:bodyPr/>
          <a:lstStyle/>
          <a:p>
            <a:r>
              <a:rPr lang="bg-BG" sz="1800" dirty="0">
                <a:effectLst/>
              </a:rPr>
              <a:t>... Наблюдението на Й. В. фон Гьоте като че ли най-точно описва установяваната от </a:t>
            </a:r>
            <a:r>
              <a:rPr lang="bg-BG" sz="1800" i="1" dirty="0">
                <a:effectLst/>
              </a:rPr>
              <a:t>историографията и когнитологията</a:t>
            </a:r>
            <a:r>
              <a:rPr lang="bg-BG" sz="1800" dirty="0">
                <a:effectLst/>
              </a:rPr>
              <a:t> </a:t>
            </a:r>
            <a:r>
              <a:rPr lang="bg-BG" sz="1800" i="1" dirty="0">
                <a:effectLst/>
              </a:rPr>
              <a:t>ризоматична</a:t>
            </a:r>
            <a:r>
              <a:rPr lang="bg-BG" sz="1800" dirty="0">
                <a:effectLst/>
              </a:rPr>
              <a:t> феноменология на свързаност между явленията не само в посока </a:t>
            </a:r>
            <a:r>
              <a:rPr lang="bg-BG" sz="1800" i="1" dirty="0">
                <a:effectLst/>
              </a:rPr>
              <a:t>от миналото към настоящето</a:t>
            </a:r>
            <a:r>
              <a:rPr lang="bg-BG" sz="1800" dirty="0">
                <a:effectLst/>
              </a:rPr>
              <a:t>, но и </a:t>
            </a:r>
            <a:r>
              <a:rPr lang="bg-BG" sz="1800" i="1" dirty="0">
                <a:effectLst/>
              </a:rPr>
              <a:t>от настоящето към миналото</a:t>
            </a:r>
            <a:r>
              <a:rPr lang="bg-BG" sz="1800" dirty="0">
                <a:effectLst/>
              </a:rPr>
              <a:t>:  </a:t>
            </a:r>
            <a:r>
              <a:rPr lang="bg-BG" sz="1800" i="1" dirty="0">
                <a:effectLst/>
              </a:rPr>
              <a:t> </a:t>
            </a:r>
            <a:r>
              <a:rPr lang="bg-BG" sz="1800" dirty="0">
                <a:effectLst/>
              </a:rPr>
              <a:t/>
            </a:r>
            <a:br>
              <a:rPr lang="bg-BG" sz="1800" dirty="0">
                <a:effectLst/>
              </a:rPr>
            </a:br>
            <a:r>
              <a:rPr lang="bg-BG" sz="2400" i="1" dirty="0">
                <a:effectLst/>
              </a:rPr>
              <a:t>„Началото и Краят завинаги едно са,</a:t>
            </a:r>
            <a:r>
              <a:rPr lang="bg-BG" sz="2400" dirty="0">
                <a:effectLst/>
              </a:rPr>
              <a:t/>
            </a:r>
            <a:br>
              <a:rPr lang="bg-BG" sz="2400" dirty="0">
                <a:effectLst/>
              </a:rPr>
            </a:br>
            <a:r>
              <a:rPr lang="bg-BG" sz="2400" i="1" dirty="0">
                <a:effectLst/>
              </a:rPr>
              <a:t>и туй, което се таи в Средата,</a:t>
            </a:r>
            <a:r>
              <a:rPr lang="bg-BG" sz="2400" dirty="0">
                <a:effectLst/>
              </a:rPr>
              <a:t/>
            </a:r>
            <a:br>
              <a:rPr lang="bg-BG" sz="2400" dirty="0">
                <a:effectLst/>
              </a:rPr>
            </a:br>
            <a:r>
              <a:rPr lang="bg-BG" sz="2400" i="1" dirty="0">
                <a:effectLst/>
              </a:rPr>
              <a:t>е краят на начало и началото на края.”</a:t>
            </a:r>
            <a:r>
              <a:rPr lang="bg-BG" sz="2400" dirty="0">
                <a:effectLst/>
              </a:rPr>
              <a:t/>
            </a:r>
            <a:br>
              <a:rPr lang="bg-BG" sz="2400" dirty="0">
                <a:effectLst/>
              </a:rPr>
            </a:br>
            <a:r>
              <a:rPr lang="bg-BG" sz="2400" dirty="0" smtClean="0">
                <a:effectLst/>
              </a:rPr>
              <a:t/>
            </a:r>
            <a:br>
              <a:rPr lang="bg-BG" sz="2400" dirty="0" smtClean="0">
                <a:effectLst/>
              </a:rPr>
            </a:br>
            <a:r>
              <a:rPr lang="bg-BG" sz="2400" dirty="0" smtClean="0">
                <a:effectLst/>
              </a:rPr>
              <a:t>Й</a:t>
            </a:r>
            <a:r>
              <a:rPr lang="bg-BG" sz="2400" dirty="0">
                <a:effectLst/>
              </a:rPr>
              <a:t>. В. фон Гьоте. </a:t>
            </a:r>
            <a:r>
              <a:rPr lang="bg-BG" sz="1800" dirty="0">
                <a:effectLst/>
              </a:rPr>
              <a:t/>
            </a:r>
            <a:br>
              <a:rPr lang="bg-BG" sz="1800" dirty="0">
                <a:effectLst/>
              </a:rPr>
            </a:br>
            <a:r>
              <a:rPr lang="bg-BG" sz="1800" i="1" dirty="0">
                <a:effectLst/>
              </a:rPr>
              <a:t>Западно-източен диван</a:t>
            </a:r>
            <a:r>
              <a:rPr lang="bg-BG" sz="1800" dirty="0">
                <a:effectLst/>
              </a:rPr>
              <a:t>, </a:t>
            </a:r>
            <a:br>
              <a:rPr lang="bg-BG" sz="1800" dirty="0">
                <a:effectLst/>
              </a:rPr>
            </a:br>
            <a:r>
              <a:rPr lang="bg-BG" sz="1800" dirty="0">
                <a:effectLst/>
              </a:rPr>
              <a:t>прев. </a:t>
            </a:r>
            <a:r>
              <a:rPr lang="bg-BG" sz="1800" i="1" dirty="0">
                <a:effectLst/>
              </a:rPr>
              <a:t>А. К., Н. К.</a:t>
            </a:r>
            <a:r>
              <a:rPr lang="bg-BG" sz="1800" baseline="30000" dirty="0">
                <a:effectLst/>
              </a:rPr>
              <a:t>115</a:t>
            </a:r>
            <a:r>
              <a:rPr lang="bg-BG" sz="1800" dirty="0">
                <a:effectLst/>
              </a:rPr>
              <a:t>…</a:t>
            </a:r>
            <a:br>
              <a:rPr lang="bg-BG" sz="1800" dirty="0">
                <a:effectLst/>
              </a:rPr>
            </a:b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3680401938"/>
      </p:ext>
    </p:extLst>
  </p:cSld>
  <p:clrMapOvr>
    <a:masterClrMapping/>
  </p:clrMapOvr>
  <p:transition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1800" dirty="0">
                <a:effectLst/>
              </a:rPr>
              <a:t>І. 1. </a:t>
            </a:r>
            <a:r>
              <a:rPr lang="bg-BG" sz="1800" i="1" dirty="0">
                <a:effectLst/>
              </a:rPr>
              <a:t>Библиотечно-библиографски</a:t>
            </a:r>
            <a:r>
              <a:rPr lang="bg-BG" sz="1800" dirty="0">
                <a:effectLst/>
              </a:rPr>
              <a:t> </a:t>
            </a:r>
            <a:br>
              <a:rPr lang="bg-BG" sz="1800" dirty="0">
                <a:effectLst/>
              </a:rPr>
            </a:br>
            <a:r>
              <a:rPr lang="bg-BG" sz="1800" i="1" dirty="0">
                <a:effectLst/>
              </a:rPr>
              <a:t>когнитологични</a:t>
            </a:r>
            <a:r>
              <a:rPr lang="bg-BG" sz="1800" dirty="0">
                <a:effectLst/>
              </a:rPr>
              <a:t> магистрали</a:t>
            </a:r>
            <a:br>
              <a:rPr lang="bg-BG" sz="1800" dirty="0">
                <a:effectLst/>
              </a:rPr>
            </a:br>
            <a:r>
              <a:rPr lang="bg-BG" sz="1800" dirty="0">
                <a:effectLst/>
              </a:rPr>
              <a:t>на библио-инфо-ноосферата</a:t>
            </a:r>
            <a:br>
              <a:rPr lang="bg-BG" sz="1800" dirty="0">
                <a:effectLst/>
              </a:rPr>
            </a:b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3844"/>
            <a:ext cx="6858000" cy="7632752"/>
          </a:xfrm>
        </p:spPr>
        <p:txBody>
          <a:bodyPr/>
          <a:lstStyle/>
          <a:p>
            <a:pPr marL="0" indent="0">
              <a:buNone/>
            </a:pPr>
            <a:endParaRPr lang="bg-BG" sz="1800" dirty="0">
              <a:effectLst/>
            </a:endParaRPr>
          </a:p>
          <a:p>
            <a:pPr marL="0" indent="268288">
              <a:buNone/>
            </a:pPr>
            <a:r>
              <a:rPr lang="bg-BG" sz="1800" dirty="0" smtClean="0">
                <a:effectLst/>
              </a:rPr>
              <a:t>  С </a:t>
            </a:r>
            <a:r>
              <a:rPr lang="bg-BG" sz="1800" dirty="0">
                <a:effectLst/>
              </a:rPr>
              <a:t>дълбоко </a:t>
            </a:r>
            <a:r>
              <a:rPr lang="bg-BG" sz="1800" b="1" i="1" dirty="0">
                <a:effectLst/>
              </a:rPr>
              <a:t>ЗНАНИЕВО</a:t>
            </a:r>
            <a:r>
              <a:rPr lang="bg-BG" sz="1800" i="1" dirty="0">
                <a:effectLst/>
              </a:rPr>
              <a:t> </a:t>
            </a:r>
            <a:r>
              <a:rPr lang="bg-BG" sz="1800" b="1" i="1" dirty="0">
                <a:effectLst/>
              </a:rPr>
              <a:t>КОРЕНИЩЕ</a:t>
            </a:r>
            <a:r>
              <a:rPr lang="bg-BG" sz="1800" b="1" dirty="0">
                <a:effectLst/>
              </a:rPr>
              <a:t> за СВЕТОВНИТЕ УНИВЕРСАЛНИ БИБЛИОТЕЧНО-БИБЛИОГРАФСКИ </a:t>
            </a:r>
            <a:r>
              <a:rPr lang="bg-BG" sz="1800" b="1" i="1" dirty="0">
                <a:effectLst/>
              </a:rPr>
              <a:t>МАГИСТРАЛИ </a:t>
            </a:r>
            <a:r>
              <a:rPr lang="bg-BG" sz="1800" dirty="0">
                <a:effectLst/>
              </a:rPr>
              <a:t>(</a:t>
            </a:r>
            <a:r>
              <a:rPr lang="bg-BG" sz="1800" i="1" dirty="0">
                <a:effectLst/>
              </a:rPr>
              <a:t>вж:</a:t>
            </a:r>
            <a:r>
              <a:rPr lang="bg-BG" sz="1800" dirty="0">
                <a:effectLst/>
              </a:rPr>
              <a:t> </a:t>
            </a:r>
            <a:r>
              <a:rPr lang="bg-BG" sz="1800" b="1" dirty="0">
                <a:effectLst/>
              </a:rPr>
              <a:t>разд. І. 2</a:t>
            </a:r>
            <a:r>
              <a:rPr lang="bg-BG" sz="1800" dirty="0">
                <a:effectLst/>
              </a:rPr>
              <a:t>), които първи фиксират </a:t>
            </a:r>
            <a:r>
              <a:rPr lang="bg-BG" sz="1800" b="1" dirty="0">
                <a:effectLst/>
              </a:rPr>
              <a:t>планетарната цялост на информацията</a:t>
            </a:r>
            <a:r>
              <a:rPr lang="bg-BG" sz="1800" dirty="0">
                <a:effectLst/>
              </a:rPr>
              <a:t>, а в </a:t>
            </a:r>
            <a:r>
              <a:rPr lang="bg-BG" sz="1800" b="1" dirty="0">
                <a:effectLst/>
              </a:rPr>
              <a:t>постмодерното </a:t>
            </a:r>
            <a:r>
              <a:rPr lang="bg-BG" sz="1800" b="1" i="1" dirty="0">
                <a:effectLst/>
              </a:rPr>
              <a:t>не</a:t>
            </a:r>
            <a:r>
              <a:rPr lang="bg-BG" sz="1800" b="1" dirty="0">
                <a:effectLst/>
              </a:rPr>
              <a:t>класическо време</a:t>
            </a:r>
            <a:r>
              <a:rPr lang="bg-BG" sz="1800" dirty="0">
                <a:effectLst/>
              </a:rPr>
              <a:t> я </a:t>
            </a:r>
            <a:r>
              <a:rPr lang="bg-BG" sz="1800" b="1" dirty="0">
                <a:effectLst/>
              </a:rPr>
              <a:t>емблематизират</a:t>
            </a:r>
            <a:r>
              <a:rPr lang="bg-BG" sz="1800" dirty="0">
                <a:effectLst/>
              </a:rPr>
              <a:t> като </a:t>
            </a:r>
            <a:r>
              <a:rPr lang="bg-BG" sz="1800" b="1" dirty="0">
                <a:effectLst/>
              </a:rPr>
              <a:t>културно явление</a:t>
            </a:r>
            <a:r>
              <a:rPr lang="bg-BG" sz="1800" dirty="0">
                <a:effectLst/>
              </a:rPr>
              <a:t>, в България влиза </a:t>
            </a:r>
            <a:r>
              <a:rPr lang="bg-BG" sz="1800" b="1" i="1" dirty="0">
                <a:effectLst/>
              </a:rPr>
              <a:t>германската духовност и научна мисъл</a:t>
            </a:r>
            <a:r>
              <a:rPr lang="bg-BG" sz="1800" dirty="0">
                <a:effectLst/>
              </a:rPr>
              <a:t>, имаща ролята на </a:t>
            </a:r>
            <a:r>
              <a:rPr lang="bg-BG" sz="1800" i="1" dirty="0">
                <a:effectLst/>
              </a:rPr>
              <a:t>Райска врата</a:t>
            </a:r>
            <a:r>
              <a:rPr lang="bg-BG" sz="1800" dirty="0">
                <a:effectLst/>
              </a:rPr>
              <a:t> за </a:t>
            </a:r>
            <a:r>
              <a:rPr lang="bg-BG" sz="1800" b="1" dirty="0">
                <a:effectLst/>
              </a:rPr>
              <a:t>ПЛАТФОРМАТА НА БИБЛИОТЕЧНО-ИНФОРМАЦИОННОТО </a:t>
            </a:r>
            <a:r>
              <a:rPr lang="bg-BG" sz="1800" b="1" i="1" dirty="0">
                <a:effectLst/>
              </a:rPr>
              <a:t>ДЕЛО</a:t>
            </a:r>
            <a:r>
              <a:rPr lang="bg-BG" sz="1800" b="1" dirty="0">
                <a:effectLst/>
              </a:rPr>
              <a:t> </a:t>
            </a:r>
            <a:r>
              <a:rPr lang="bg-BG" sz="1800" b="1" i="1" dirty="0">
                <a:effectLst/>
              </a:rPr>
              <a:t>И ОБРАЗОВАНИЕ</a:t>
            </a:r>
            <a:r>
              <a:rPr lang="bg-BG" sz="1800" dirty="0">
                <a:effectLst/>
              </a:rPr>
              <a:t> </a:t>
            </a:r>
            <a:r>
              <a:rPr lang="bg-BG" sz="1800" b="1" dirty="0">
                <a:effectLst/>
              </a:rPr>
              <a:t>у нас през 40-те години на ХХ в.</a:t>
            </a:r>
            <a:r>
              <a:rPr lang="bg-BG" sz="1800" dirty="0">
                <a:effectLst/>
              </a:rPr>
              <a:t> – </a:t>
            </a:r>
            <a:r>
              <a:rPr lang="bg-BG" sz="1800" b="1" dirty="0">
                <a:effectLst/>
              </a:rPr>
              <a:t>началото</a:t>
            </a:r>
            <a:r>
              <a:rPr lang="bg-BG" sz="1800" dirty="0">
                <a:effectLst/>
              </a:rPr>
              <a:t> на повсеместния за земното кълбо </a:t>
            </a:r>
            <a:r>
              <a:rPr lang="bg-BG" sz="1800" b="1" i="1" dirty="0">
                <a:effectLst/>
              </a:rPr>
              <a:t>информационен бум</a:t>
            </a:r>
            <a:r>
              <a:rPr lang="bg-BG" sz="1800" dirty="0">
                <a:effectLst/>
              </a:rPr>
              <a:t>.</a:t>
            </a:r>
          </a:p>
          <a:p>
            <a:pPr marL="0" indent="268288">
              <a:buNone/>
            </a:pPr>
            <a:r>
              <a:rPr lang="bg-BG" sz="1800" dirty="0" smtClean="0">
                <a:effectLst/>
              </a:rPr>
              <a:t>  Този </a:t>
            </a:r>
            <a:r>
              <a:rPr lang="bg-BG" sz="1800" i="1" dirty="0">
                <a:effectLst/>
              </a:rPr>
              <a:t>информационен бум</a:t>
            </a:r>
            <a:r>
              <a:rPr lang="bg-BG" sz="1800" dirty="0">
                <a:effectLst/>
              </a:rPr>
              <a:t> се заключава в </a:t>
            </a:r>
            <a:r>
              <a:rPr lang="ru-RU" sz="1800" b="1" dirty="0">
                <a:effectLst/>
              </a:rPr>
              <a:t>третирането и разпространението на световно (международно) равнище на информационните системи от различен ранг</a:t>
            </a:r>
            <a:r>
              <a:rPr lang="ru-RU" sz="1800" dirty="0">
                <a:effectLst/>
              </a:rPr>
              <a:t>. </a:t>
            </a:r>
            <a:endParaRPr lang="bg-BG" sz="1800" dirty="0">
              <a:effectLst/>
            </a:endParaRPr>
          </a:p>
          <a:p>
            <a:pPr marL="0" indent="268288">
              <a:buNone/>
            </a:pPr>
            <a:r>
              <a:rPr lang="ru-RU" sz="1800" dirty="0" smtClean="0">
                <a:effectLst/>
              </a:rPr>
              <a:t>  От </a:t>
            </a:r>
            <a:r>
              <a:rPr lang="ru-RU" sz="1800" b="1" dirty="0">
                <a:effectLst/>
              </a:rPr>
              <a:t>средата на 60-те години на ХХ в.</a:t>
            </a:r>
            <a:r>
              <a:rPr lang="ru-RU" sz="1800" dirty="0">
                <a:effectLst/>
              </a:rPr>
              <a:t> </a:t>
            </a:r>
            <a:r>
              <a:rPr lang="ru-RU" sz="1800" i="1" dirty="0">
                <a:effectLst/>
              </a:rPr>
              <a:t>тези</a:t>
            </a:r>
            <a:r>
              <a:rPr lang="ru-RU" sz="1800" dirty="0">
                <a:effectLst/>
              </a:rPr>
              <a:t> системи са преимуществено </a:t>
            </a:r>
            <a:r>
              <a:rPr lang="ru-RU" sz="1800" b="1" dirty="0">
                <a:effectLst/>
              </a:rPr>
              <a:t>автоматизирани информационно-търсещи системи – АИТС</a:t>
            </a:r>
            <a:r>
              <a:rPr lang="ru-RU" sz="1800" dirty="0">
                <a:effectLst/>
              </a:rPr>
              <a:t> с </a:t>
            </a:r>
            <a:r>
              <a:rPr lang="ru-RU" sz="1800" b="1" i="1" dirty="0">
                <a:effectLst/>
              </a:rPr>
              <a:t>отраслов характер</a:t>
            </a:r>
            <a:r>
              <a:rPr lang="ru-RU" sz="1800" dirty="0">
                <a:effectLst/>
              </a:rPr>
              <a:t> (</a:t>
            </a:r>
            <a:r>
              <a:rPr lang="ru-RU" sz="1800" i="1" dirty="0">
                <a:effectLst/>
              </a:rPr>
              <a:t>първо</a:t>
            </a:r>
            <a:r>
              <a:rPr lang="ru-RU" sz="1800" dirty="0">
                <a:effectLst/>
              </a:rPr>
              <a:t> по </a:t>
            </a:r>
            <a:r>
              <a:rPr lang="ru-RU" sz="1800" b="1" i="1" dirty="0">
                <a:effectLst/>
              </a:rPr>
              <a:t>естествени науки и техника</a:t>
            </a:r>
            <a:r>
              <a:rPr lang="ru-RU" sz="1800" dirty="0">
                <a:effectLst/>
              </a:rPr>
              <a:t>:</a:t>
            </a:r>
            <a:r>
              <a:rPr lang="ru-RU" sz="1800" b="1" dirty="0">
                <a:effectLst/>
              </a:rPr>
              <a:t> </a:t>
            </a:r>
            <a:r>
              <a:rPr lang="ru-RU" sz="1800" dirty="0">
                <a:effectLst/>
              </a:rPr>
              <a:t>по</a:t>
            </a:r>
            <a:r>
              <a:rPr lang="ru-RU" sz="1800" b="1" dirty="0">
                <a:effectLst/>
              </a:rPr>
              <a:t> </a:t>
            </a:r>
            <a:r>
              <a:rPr lang="ru-RU" sz="1800" b="1" i="1" dirty="0">
                <a:effectLst/>
              </a:rPr>
              <a:t>химия, физика, биология, медицина, селско стопанство, техника</a:t>
            </a:r>
            <a:r>
              <a:rPr lang="ru-RU" sz="1800" dirty="0">
                <a:effectLst/>
              </a:rPr>
              <a:t>), и довеждат до създаването на </a:t>
            </a:r>
            <a:r>
              <a:rPr lang="ru-RU" sz="1800" b="1" i="1" dirty="0">
                <a:effectLst/>
              </a:rPr>
              <a:t>международната (световната) универсална библиографска информация</a:t>
            </a:r>
            <a:r>
              <a:rPr lang="ru-RU" sz="1800" dirty="0">
                <a:effectLst/>
              </a:rPr>
              <a:t> – </a:t>
            </a:r>
            <a:r>
              <a:rPr lang="ru-RU" sz="1800" i="1" dirty="0">
                <a:effectLst/>
              </a:rPr>
              <a:t>първо</a:t>
            </a:r>
            <a:r>
              <a:rPr lang="ru-RU" sz="1800" dirty="0">
                <a:effectLst/>
              </a:rPr>
              <a:t>: по </a:t>
            </a:r>
            <a:r>
              <a:rPr lang="ru-RU" sz="1800" b="1" i="1" dirty="0">
                <a:effectLst/>
              </a:rPr>
              <a:t>естествени науки и техника</a:t>
            </a:r>
            <a:r>
              <a:rPr lang="ru-RU" sz="1800" dirty="0">
                <a:effectLst/>
              </a:rPr>
              <a:t> – </a:t>
            </a:r>
            <a:r>
              <a:rPr lang="ru-RU" sz="1800" i="1" dirty="0">
                <a:effectLst/>
              </a:rPr>
              <a:t>вж: </a:t>
            </a:r>
            <a:r>
              <a:rPr lang="ru-RU" sz="1800" b="1" i="1" dirty="0">
                <a:effectLst/>
              </a:rPr>
              <a:t>бел. 120</a:t>
            </a:r>
            <a:r>
              <a:rPr lang="ru-RU" sz="1800" dirty="0">
                <a:effectLst/>
              </a:rPr>
              <a:t>; </a:t>
            </a:r>
            <a:r>
              <a:rPr lang="ru-RU" sz="1800" i="1" dirty="0">
                <a:effectLst/>
              </a:rPr>
              <a:t>после</a:t>
            </a:r>
            <a:r>
              <a:rPr lang="ru-RU" sz="1800" dirty="0">
                <a:effectLst/>
              </a:rPr>
              <a:t>: по</a:t>
            </a:r>
            <a:r>
              <a:rPr lang="ru-RU" sz="1800" b="1" dirty="0">
                <a:effectLst/>
              </a:rPr>
              <a:t> </a:t>
            </a:r>
            <a:r>
              <a:rPr lang="ru-RU" sz="1800" b="1" i="1" dirty="0">
                <a:effectLst/>
              </a:rPr>
              <a:t>хуманитарни и обществени науки</a:t>
            </a:r>
            <a:r>
              <a:rPr lang="ru-RU" sz="1800" dirty="0">
                <a:effectLst/>
              </a:rPr>
              <a:t> – </a:t>
            </a:r>
            <a:r>
              <a:rPr lang="ru-RU" sz="1800" i="1" dirty="0">
                <a:effectLst/>
              </a:rPr>
              <a:t>вж: </a:t>
            </a:r>
            <a:r>
              <a:rPr lang="ru-RU" sz="1800" b="1" i="1" dirty="0">
                <a:effectLst/>
              </a:rPr>
              <a:t>бел. 121</a:t>
            </a:r>
            <a:r>
              <a:rPr lang="ru-RU" sz="1800" dirty="0">
                <a:effectLst/>
              </a:rPr>
              <a:t>. </a:t>
            </a:r>
            <a:r>
              <a:rPr lang="en-US" sz="1800" dirty="0" smtClean="0">
                <a:effectLst/>
              </a:rPr>
              <a:t>….</a:t>
            </a: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3688051634"/>
      </p:ext>
    </p:extLst>
  </p:cSld>
  <p:clrMapOvr>
    <a:masterClrMapping/>
  </p:clrMapOvr>
  <p:transition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9837"/>
            <a:ext cx="6997959" cy="8614610"/>
          </a:xfrm>
        </p:spPr>
        <p:txBody>
          <a:bodyPr/>
          <a:lstStyle/>
          <a:p>
            <a:pPr marL="0" indent="268288">
              <a:buNone/>
            </a:pPr>
            <a:r>
              <a:rPr lang="ru-RU" sz="1800" b="1" dirty="0">
                <a:effectLst/>
              </a:rPr>
              <a:t>В АИТС </a:t>
            </a:r>
            <a:r>
              <a:rPr lang="ru-RU" sz="1800" b="1" i="1" dirty="0">
                <a:effectLst/>
              </a:rPr>
              <a:t>библиографията </a:t>
            </a:r>
            <a:r>
              <a:rPr lang="ru-RU" sz="1800" b="1" dirty="0">
                <a:effectLst/>
              </a:rPr>
              <a:t>влиза като съставящ ги </a:t>
            </a:r>
            <a:r>
              <a:rPr lang="ru-RU" sz="1800" b="1" i="1" dirty="0">
                <a:effectLst/>
              </a:rPr>
              <a:t>кадастрален</a:t>
            </a:r>
            <a:r>
              <a:rPr lang="ru-RU" sz="1800" b="1" dirty="0">
                <a:effectLst/>
              </a:rPr>
              <a:t> елемент и е задължителна част</a:t>
            </a:r>
            <a:r>
              <a:rPr lang="ru-RU" sz="1800" dirty="0">
                <a:effectLst/>
              </a:rPr>
              <a:t> на интегрираната </a:t>
            </a:r>
            <a:r>
              <a:rPr lang="ru-RU" sz="1800" b="1" dirty="0">
                <a:effectLst/>
              </a:rPr>
              <a:t>Световна система на научната информация – ЮНИСИСТ (</a:t>
            </a:r>
            <a:r>
              <a:rPr lang="bg-BG" sz="1800" b="1" dirty="0">
                <a:effectLst/>
              </a:rPr>
              <a:t>Universal system for information in science and technology</a:t>
            </a:r>
            <a:r>
              <a:rPr lang="ru-RU" sz="1800" b="1" dirty="0">
                <a:effectLst/>
              </a:rPr>
              <a:t> – </a:t>
            </a:r>
            <a:r>
              <a:rPr lang="bg-BG" sz="1800" b="1" dirty="0">
                <a:effectLst/>
              </a:rPr>
              <a:t>UNISIST)</a:t>
            </a:r>
            <a:r>
              <a:rPr lang="bg-BG" sz="1800" dirty="0">
                <a:effectLst/>
              </a:rPr>
              <a:t> </a:t>
            </a:r>
            <a:r>
              <a:rPr lang="ru-RU" sz="1800" dirty="0">
                <a:effectLst/>
              </a:rPr>
              <a:t>във връзка с </a:t>
            </a:r>
            <a:r>
              <a:rPr lang="ru-RU" sz="1800" b="1" dirty="0">
                <a:effectLst/>
              </a:rPr>
              <a:t>Националните информационни системи – НАТИС (</a:t>
            </a:r>
            <a:r>
              <a:rPr lang="bg-BG" sz="1800" b="1" dirty="0">
                <a:effectLst/>
              </a:rPr>
              <a:t>National information systems</a:t>
            </a:r>
            <a:r>
              <a:rPr lang="ru-RU" sz="1800" b="1" dirty="0">
                <a:effectLst/>
              </a:rPr>
              <a:t> – </a:t>
            </a:r>
            <a:r>
              <a:rPr lang="bg-BG" sz="1800" b="1" dirty="0">
                <a:effectLst/>
              </a:rPr>
              <a:t>NATIS)</a:t>
            </a:r>
            <a:r>
              <a:rPr lang="ru-RU" sz="1800" dirty="0">
                <a:effectLst/>
              </a:rPr>
              <a:t> и </a:t>
            </a:r>
            <a:r>
              <a:rPr lang="ru-RU" sz="1800" b="1" dirty="0">
                <a:effectLst/>
              </a:rPr>
              <a:t>множество други системи от различни нива и мащаб</a:t>
            </a:r>
            <a:r>
              <a:rPr lang="ru-RU" sz="1800" dirty="0">
                <a:effectLst/>
              </a:rPr>
              <a:t>, чрез които точно </a:t>
            </a:r>
            <a:r>
              <a:rPr lang="ru-RU" sz="1800" b="1" i="1" dirty="0">
                <a:effectLst/>
              </a:rPr>
              <a:t>в средата на 60-те г. на ХХ в.</a:t>
            </a:r>
            <a:r>
              <a:rPr lang="ru-RU" sz="1800" dirty="0">
                <a:effectLst/>
              </a:rPr>
              <a:t> се открива – чрез инструментариума на </a:t>
            </a:r>
            <a:r>
              <a:rPr lang="ru-RU" sz="1800" b="1" i="1" dirty="0">
                <a:effectLst/>
              </a:rPr>
              <a:t>информационната индустрия</a:t>
            </a:r>
            <a:r>
              <a:rPr lang="ru-RU" sz="1800" dirty="0">
                <a:effectLst/>
              </a:rPr>
              <a:t> и пораждания от него </a:t>
            </a:r>
            <a:r>
              <a:rPr lang="ru-RU" sz="1800" b="1" i="1" dirty="0">
                <a:effectLst/>
              </a:rPr>
              <a:t>информационен пазар</a:t>
            </a:r>
            <a:r>
              <a:rPr lang="ru-RU" sz="1800" dirty="0">
                <a:effectLst/>
              </a:rPr>
              <a:t> – </a:t>
            </a:r>
            <a:r>
              <a:rPr lang="ru-RU" sz="1800" b="1" dirty="0">
                <a:effectLst/>
              </a:rPr>
              <a:t>възможност да се извеждат</a:t>
            </a:r>
            <a:r>
              <a:rPr lang="ru-RU" sz="1800" dirty="0">
                <a:effectLst/>
              </a:rPr>
              <a:t> </a:t>
            </a:r>
            <a:r>
              <a:rPr lang="ru-RU" sz="1800" b="1" i="1" dirty="0">
                <a:effectLst/>
              </a:rPr>
              <a:t>машиночитаеми библиографски данни от електронно-изчислителните машини</a:t>
            </a:r>
            <a:r>
              <a:rPr lang="ru-RU" sz="1800" dirty="0">
                <a:effectLst/>
              </a:rPr>
              <a:t> </a:t>
            </a:r>
            <a:r>
              <a:rPr lang="ru-RU" sz="1800" b="1" dirty="0">
                <a:effectLst/>
              </a:rPr>
              <a:t>(ЕИМ)</a:t>
            </a:r>
            <a:r>
              <a:rPr lang="ru-RU" sz="1800" dirty="0">
                <a:effectLst/>
              </a:rPr>
              <a:t> и </a:t>
            </a:r>
            <a:r>
              <a:rPr lang="ru-RU" sz="1800" b="1" dirty="0">
                <a:effectLst/>
              </a:rPr>
              <a:t>под егидата на </a:t>
            </a:r>
            <a:r>
              <a:rPr lang="bg-BG" sz="1800" b="1" dirty="0">
                <a:effectLst/>
              </a:rPr>
              <a:t>Организацията на обединените нации за образование, наука и култура – </a:t>
            </a:r>
            <a:r>
              <a:rPr lang="ru-RU" sz="1800" b="1" dirty="0">
                <a:effectLst/>
              </a:rPr>
              <a:t>ЮНЕСКО</a:t>
            </a:r>
            <a:r>
              <a:rPr lang="ru-RU" sz="1800" dirty="0">
                <a:effectLst/>
              </a:rPr>
              <a:t> </a:t>
            </a:r>
            <a:r>
              <a:rPr lang="ru-RU" sz="1800" b="1" dirty="0">
                <a:effectLst/>
              </a:rPr>
              <a:t>(</a:t>
            </a:r>
            <a:r>
              <a:rPr lang="bg-BG" sz="1800" b="1" dirty="0">
                <a:effectLst/>
              </a:rPr>
              <a:t>United Nations Educational, Scientific and Cultural Organization – UNESCO</a:t>
            </a:r>
            <a:r>
              <a:rPr lang="ru-RU" sz="1800" b="1" dirty="0">
                <a:effectLst/>
              </a:rPr>
              <a:t>)</a:t>
            </a:r>
            <a:r>
              <a:rPr lang="ru-RU" sz="1800" dirty="0">
                <a:effectLst/>
              </a:rPr>
              <a:t> се </a:t>
            </a:r>
            <a:r>
              <a:rPr lang="ru-RU" sz="1800" b="1" dirty="0">
                <a:effectLst/>
              </a:rPr>
              <a:t>разработват и въвеждат в действие</a:t>
            </a:r>
            <a:r>
              <a:rPr lang="ru-RU" sz="1800" dirty="0">
                <a:effectLst/>
              </a:rPr>
              <a:t>:</a:t>
            </a:r>
            <a:endParaRPr lang="bg-BG" sz="1800" dirty="0">
              <a:effectLst/>
            </a:endParaRPr>
          </a:p>
          <a:p>
            <a:pPr marL="0" indent="268288">
              <a:buNone/>
            </a:pPr>
            <a:r>
              <a:rPr lang="ru-RU" sz="1800" dirty="0">
                <a:effectLst/>
              </a:rPr>
              <a:t>- </a:t>
            </a:r>
            <a:r>
              <a:rPr lang="ru-RU" sz="1800" b="1" i="1" dirty="0">
                <a:effectLst/>
              </a:rPr>
              <a:t>глобалните информационно-библиографски (информационно-библиотечни) програми</a:t>
            </a:r>
            <a:r>
              <a:rPr lang="ru-RU" sz="1800" dirty="0">
                <a:effectLst/>
              </a:rPr>
              <a:t>: </a:t>
            </a:r>
            <a:endParaRPr lang="bg-BG" sz="1800" dirty="0">
              <a:effectLst/>
            </a:endParaRPr>
          </a:p>
          <a:p>
            <a:pPr marL="0" indent="268288">
              <a:buNone/>
            </a:pPr>
            <a:r>
              <a:rPr lang="ru-RU" sz="1800" dirty="0">
                <a:effectLst/>
              </a:rPr>
              <a:t>- - </a:t>
            </a:r>
            <a:r>
              <a:rPr lang="ru-RU" sz="1800" i="1" dirty="0">
                <a:effectLst/>
              </a:rPr>
              <a:t>„Международната програма за сътрудничество в областта на научната и техническата информация” </a:t>
            </a:r>
            <a:r>
              <a:rPr lang="ru-RU" sz="1800" dirty="0">
                <a:effectLst/>
              </a:rPr>
              <a:t>(</a:t>
            </a:r>
            <a:r>
              <a:rPr lang="bg-BG" sz="1800" dirty="0">
                <a:effectLst/>
              </a:rPr>
              <a:t>UNISIST) </a:t>
            </a:r>
            <a:r>
              <a:rPr lang="ru-RU" sz="1800" dirty="0">
                <a:effectLst/>
              </a:rPr>
              <a:t>и включващата я:</a:t>
            </a:r>
            <a:endParaRPr lang="bg-BG" sz="1800" dirty="0">
              <a:effectLst/>
            </a:endParaRPr>
          </a:p>
          <a:p>
            <a:pPr marL="0" indent="268288">
              <a:buNone/>
            </a:pPr>
            <a:r>
              <a:rPr lang="ru-RU" sz="1800" dirty="0">
                <a:effectLst/>
              </a:rPr>
              <a:t>- - - </a:t>
            </a:r>
            <a:r>
              <a:rPr lang="ru-RU" sz="1800" i="1" dirty="0">
                <a:effectLst/>
              </a:rPr>
              <a:t>„Обща информационна програма” </a:t>
            </a:r>
            <a:r>
              <a:rPr lang="ru-RU" sz="1800" dirty="0">
                <a:effectLst/>
              </a:rPr>
              <a:t>(</a:t>
            </a:r>
            <a:r>
              <a:rPr lang="bg-BG" sz="1800" dirty="0">
                <a:effectLst/>
              </a:rPr>
              <a:t>GIP – General Information Programme) </a:t>
            </a:r>
            <a:r>
              <a:rPr lang="ru-RU" sz="1800" dirty="0">
                <a:effectLst/>
              </a:rPr>
              <a:t>на </a:t>
            </a:r>
            <a:r>
              <a:rPr lang="bg-BG" sz="1800" dirty="0">
                <a:effectLst/>
              </a:rPr>
              <a:t>UNESCO</a:t>
            </a:r>
            <a:r>
              <a:rPr lang="ru-RU" sz="1800" dirty="0">
                <a:effectLst/>
              </a:rPr>
              <a:t>; </a:t>
            </a:r>
            <a:endParaRPr lang="bg-BG" sz="1800" dirty="0">
              <a:effectLst/>
            </a:endParaRPr>
          </a:p>
          <a:p>
            <a:pPr marL="0" indent="268288">
              <a:buNone/>
            </a:pPr>
            <a:r>
              <a:rPr lang="ru-RU" sz="1800" dirty="0">
                <a:effectLst/>
              </a:rPr>
              <a:t>- </a:t>
            </a:r>
            <a:r>
              <a:rPr lang="ru-RU" sz="1800" b="1" i="1" dirty="0">
                <a:effectLst/>
              </a:rPr>
              <a:t>централните програми на </a:t>
            </a:r>
            <a:r>
              <a:rPr lang="bg-BG" sz="1800" b="1" i="1" dirty="0">
                <a:effectLst/>
              </a:rPr>
              <a:t>IFLA</a:t>
            </a:r>
            <a:r>
              <a:rPr lang="ru-RU" sz="1800" dirty="0">
                <a:effectLst/>
              </a:rPr>
              <a:t>: </a:t>
            </a:r>
            <a:endParaRPr lang="bg-BG" sz="1800" dirty="0">
              <a:effectLst/>
            </a:endParaRPr>
          </a:p>
          <a:p>
            <a:pPr marL="0" indent="268288">
              <a:buNone/>
            </a:pPr>
            <a:r>
              <a:rPr lang="ru-RU" sz="1800" dirty="0">
                <a:effectLst/>
              </a:rPr>
              <a:t>- - </a:t>
            </a:r>
            <a:r>
              <a:rPr lang="ru-RU" sz="1800" i="1" dirty="0">
                <a:effectLst/>
              </a:rPr>
              <a:t>„Универсален библиографски контрол” </a:t>
            </a:r>
            <a:r>
              <a:rPr lang="ru-RU" sz="1800" dirty="0">
                <a:effectLst/>
              </a:rPr>
              <a:t>(</a:t>
            </a:r>
            <a:r>
              <a:rPr lang="bg-BG" sz="1800" dirty="0">
                <a:effectLst/>
              </a:rPr>
              <a:t>UBC – Universal bibliographic control</a:t>
            </a:r>
            <a:r>
              <a:rPr lang="ru-RU" sz="1800" dirty="0">
                <a:effectLst/>
              </a:rPr>
              <a:t>, в </a:t>
            </a:r>
            <a:r>
              <a:rPr lang="ru-RU" sz="1800" i="1" dirty="0">
                <a:effectLst/>
              </a:rPr>
              <a:t>наст. </a:t>
            </a:r>
            <a:r>
              <a:rPr lang="ru-RU" sz="1800" dirty="0">
                <a:effectLst/>
              </a:rPr>
              <a:t>момент – </a:t>
            </a:r>
            <a:r>
              <a:rPr lang="bg-BG" sz="1800" dirty="0">
                <a:effectLst/>
              </a:rPr>
              <a:t>UBCIM – Universal bibliographic control and International MARC Core Programme)</a:t>
            </a:r>
            <a:r>
              <a:rPr lang="ru-RU" sz="1800" dirty="0">
                <a:effectLst/>
              </a:rPr>
              <a:t>, </a:t>
            </a:r>
            <a:endParaRPr lang="bg-BG" sz="1800" dirty="0">
              <a:effectLst/>
            </a:endParaRPr>
          </a:p>
          <a:p>
            <a:pPr marL="0" indent="268288">
              <a:buNone/>
            </a:pPr>
            <a:r>
              <a:rPr lang="ru-RU" sz="1800" dirty="0">
                <a:effectLst/>
              </a:rPr>
              <a:t>- </a:t>
            </a:r>
            <a:r>
              <a:rPr lang="ru-RU" sz="1800" i="1" dirty="0">
                <a:effectLst/>
              </a:rPr>
              <a:t>„Всеобщ достъп до изданията” </a:t>
            </a:r>
            <a:r>
              <a:rPr lang="ru-RU" sz="1800" dirty="0">
                <a:effectLst/>
              </a:rPr>
              <a:t>(</a:t>
            </a:r>
            <a:r>
              <a:rPr lang="bg-BG" sz="1800" dirty="0">
                <a:effectLst/>
              </a:rPr>
              <a:t>UAP – Universal Availability of Publications</a:t>
            </a:r>
            <a:r>
              <a:rPr lang="ru-RU" sz="1800" dirty="0">
                <a:effectLst/>
              </a:rPr>
              <a:t>), </a:t>
            </a:r>
            <a:endParaRPr lang="bg-BG" sz="1800" dirty="0">
              <a:effectLst/>
            </a:endParaRPr>
          </a:p>
          <a:p>
            <a:pPr marL="0" indent="265113">
              <a:buNone/>
            </a:pPr>
            <a:r>
              <a:rPr lang="ru-RU" sz="1800" dirty="0">
                <a:effectLst/>
              </a:rPr>
              <a:t>- </a:t>
            </a:r>
            <a:r>
              <a:rPr lang="ru-RU" sz="1800" i="1" dirty="0">
                <a:effectLst/>
              </a:rPr>
              <a:t>„Опазване и консервация”, </a:t>
            </a:r>
            <a:endParaRPr lang="bg-BG" sz="1800" dirty="0">
              <a:effectLst/>
            </a:endParaRPr>
          </a:p>
          <a:p>
            <a:pPr marL="0" indent="265113">
              <a:buNone/>
            </a:pPr>
            <a:r>
              <a:rPr lang="ru-RU" sz="1800" dirty="0">
                <a:effectLst/>
              </a:rPr>
              <a:t>-</a:t>
            </a:r>
            <a:r>
              <a:rPr lang="ru-RU" sz="1800" i="1" dirty="0">
                <a:effectLst/>
              </a:rPr>
              <a:t> „Универсално предаване на данни и телекомуникация”, </a:t>
            </a:r>
            <a:endParaRPr lang="bg-BG" sz="1800" dirty="0">
              <a:effectLst/>
            </a:endParaRPr>
          </a:p>
          <a:p>
            <a:pPr marL="0" indent="265113">
              <a:buNone/>
            </a:pPr>
            <a:r>
              <a:rPr lang="ru-RU" sz="1800" dirty="0">
                <a:effectLst/>
              </a:rPr>
              <a:t>-</a:t>
            </a:r>
            <a:r>
              <a:rPr lang="ru-RU" sz="1800" i="1" dirty="0">
                <a:effectLst/>
              </a:rPr>
              <a:t> „Развитие на библиотечното дело в страните от „третия свят”…</a:t>
            </a:r>
            <a:r>
              <a:rPr lang="ru-RU" sz="1800" dirty="0">
                <a:effectLst/>
              </a:rPr>
              <a:t> </a:t>
            </a:r>
            <a:endParaRPr lang="bg-BG" sz="1800" dirty="0">
              <a:effectLst/>
            </a:endParaRPr>
          </a:p>
          <a:p>
            <a:pPr marL="0" indent="0">
              <a:buNone/>
            </a:pP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1174051374"/>
      </p:ext>
    </p:extLst>
  </p:cSld>
  <p:clrMapOvr>
    <a:masterClrMapping/>
  </p:clrMapOvr>
  <p:transition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50152"/>
            <a:ext cx="6172200" cy="1651000"/>
          </a:xfrm>
        </p:spPr>
        <p:txBody>
          <a:bodyPr/>
          <a:lstStyle/>
          <a:p>
            <a:r>
              <a:rPr lang="bg-BG" sz="1800" i="1" dirty="0">
                <a:effectLst/>
              </a:rPr>
              <a:t>ЗНАНИЕВИЯТ КЛЪСТЕР (КЛАСТЕР)</a:t>
            </a:r>
            <a:r>
              <a:rPr lang="ru-RU" sz="1800" baseline="30000" dirty="0">
                <a:effectLst/>
              </a:rPr>
              <a:t>4</a:t>
            </a:r>
            <a:r>
              <a:rPr lang="ru-RU" sz="1800" dirty="0">
                <a:effectLst/>
              </a:rPr>
              <a:t> </a:t>
            </a:r>
            <a:r>
              <a:rPr lang="bg-BG" sz="1800" dirty="0">
                <a:effectLst/>
              </a:rPr>
              <a:t>на </a:t>
            </a:r>
            <a:r>
              <a:rPr lang="bg-BG" sz="1800" i="1" dirty="0">
                <a:effectLst/>
              </a:rPr>
              <a:t>тривиума БИБЛИОТЕКОЗНАНИЕ – БИБЛИОГРАФОЗНАНИЕ – КНИГОЗНАНИЕ</a:t>
            </a:r>
            <a:r>
              <a:rPr lang="bg-BG" sz="1800" dirty="0">
                <a:effectLst/>
              </a:rPr>
              <a:t> (който от последната четвърт на ХХ в. се възприема като ИНТЕРДИСЦИПЛИНАРНО НАУЧНО-ПРАКТИЧЕСКО ЦЯЛО) към </a:t>
            </a:r>
            <a:r>
              <a:rPr lang="bg-BG" sz="1800" i="1" dirty="0">
                <a:effectLst/>
              </a:rPr>
              <a:t>този</a:t>
            </a:r>
            <a:r>
              <a:rPr lang="bg-BG" sz="1800" dirty="0">
                <a:effectLst/>
              </a:rPr>
              <a:t> момент (40-те – 60-те години на ХХ в.) е с тенденция на ДИФЕРЕНЦИАЦИЯ, в която се наблюдават </a:t>
            </a:r>
            <a:r>
              <a:rPr lang="bg-BG" sz="1800" i="1" dirty="0">
                <a:effectLst/>
              </a:rPr>
              <a:t>пресичащите се</a:t>
            </a:r>
            <a:r>
              <a:rPr lang="bg-BG" sz="1800" dirty="0">
                <a:effectLst/>
              </a:rPr>
              <a:t> в библио-инфо-ноосферата </a:t>
            </a:r>
            <a:r>
              <a:rPr lang="bg-BG" sz="1800" i="1" dirty="0">
                <a:effectLst/>
              </a:rPr>
              <a:t>вихри на</a:t>
            </a:r>
            <a:r>
              <a:rPr lang="bg-BG" sz="1800" dirty="0">
                <a:effectLst/>
              </a:rPr>
              <a:t>: </a:t>
            </a:r>
            <a:br>
              <a:rPr lang="bg-BG" sz="1800" dirty="0">
                <a:effectLst/>
              </a:rPr>
            </a:b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918999"/>
            <a:ext cx="6324600" cy="6529801"/>
          </a:xfrm>
        </p:spPr>
        <p:txBody>
          <a:bodyPr/>
          <a:lstStyle/>
          <a:p>
            <a:pPr marL="0" indent="265113">
              <a:buNone/>
            </a:pPr>
            <a:r>
              <a:rPr lang="bg-BG" sz="1700" dirty="0">
                <a:effectLst/>
              </a:rPr>
              <a:t>- </a:t>
            </a:r>
            <a:r>
              <a:rPr lang="bg-BG" sz="2100" b="1" dirty="0">
                <a:effectLst/>
              </a:rPr>
              <a:t>библиотекознанието</a:t>
            </a:r>
            <a:r>
              <a:rPr lang="bg-BG" sz="1700" b="1" dirty="0">
                <a:effectLst/>
              </a:rPr>
              <a:t> </a:t>
            </a:r>
            <a:r>
              <a:rPr lang="bg-BG" sz="1700" dirty="0">
                <a:effectLst/>
              </a:rPr>
              <a:t>(научна дисциплина, изучаваща проблемите на създаването, организирането, съхранението и използването на информационните ресурси на библиотеките – традиционни </a:t>
            </a:r>
            <a:r>
              <a:rPr lang="ru-RU" sz="1700" dirty="0">
                <a:effectLst/>
              </a:rPr>
              <a:t>– </a:t>
            </a:r>
            <a:r>
              <a:rPr lang="bg-BG" sz="1700" i="1" dirty="0">
                <a:effectLst/>
              </a:rPr>
              <a:t>днес</a:t>
            </a:r>
            <a:r>
              <a:rPr lang="bg-BG" sz="1700" dirty="0">
                <a:effectLst/>
              </a:rPr>
              <a:t>: и електронни …</a:t>
            </a:r>
          </a:p>
          <a:p>
            <a:pPr marL="0" indent="265113">
              <a:buNone/>
            </a:pPr>
            <a:r>
              <a:rPr lang="bg-BG" sz="1700" dirty="0">
                <a:effectLst/>
              </a:rPr>
              <a:t> </a:t>
            </a:r>
          </a:p>
          <a:p>
            <a:pPr marL="0" indent="265113">
              <a:buNone/>
            </a:pPr>
            <a:r>
              <a:rPr lang="bg-BG" sz="1700" dirty="0">
                <a:effectLst/>
              </a:rPr>
              <a:t>- </a:t>
            </a:r>
            <a:r>
              <a:rPr lang="bg-BG" sz="2100" b="1" dirty="0">
                <a:effectLst/>
              </a:rPr>
              <a:t>библиографията</a:t>
            </a:r>
            <a:r>
              <a:rPr lang="bg-BG" sz="1700" dirty="0">
                <a:effectLst/>
              </a:rPr>
              <a:t> (научно-практическа дейност за създаване, съхранение и разпространение на семантични и семиотични идентификатори и други (факти, мета- и философски) данни за всички видове …</a:t>
            </a:r>
          </a:p>
          <a:p>
            <a:pPr marL="0" indent="265113">
              <a:buNone/>
            </a:pPr>
            <a:r>
              <a:rPr lang="bg-BG" sz="1700" dirty="0">
                <a:effectLst/>
              </a:rPr>
              <a:t> </a:t>
            </a:r>
          </a:p>
          <a:p>
            <a:pPr marL="0" indent="265113">
              <a:buNone/>
            </a:pPr>
            <a:r>
              <a:rPr lang="bg-BG" sz="1700" dirty="0">
                <a:effectLst/>
              </a:rPr>
              <a:t>- </a:t>
            </a:r>
            <a:r>
              <a:rPr lang="bg-BG" sz="2100" b="1" dirty="0">
                <a:effectLst/>
              </a:rPr>
              <a:t>библиографознанието</a:t>
            </a:r>
            <a:r>
              <a:rPr lang="bg-BG" sz="1700" dirty="0">
                <a:effectLst/>
              </a:rPr>
              <a:t> (наука за теорията, историята, организацията, методиката и практиката на библиографията като научно-практическа дейност /често на повечето места по света феноменът се обозначава в …</a:t>
            </a:r>
          </a:p>
          <a:p>
            <a:pPr marL="0" indent="265113">
              <a:buNone/>
            </a:pPr>
            <a:r>
              <a:rPr lang="bg-BG" sz="1700" dirty="0">
                <a:effectLst/>
              </a:rPr>
              <a:t> </a:t>
            </a:r>
          </a:p>
          <a:p>
            <a:pPr marL="0" indent="265113">
              <a:buNone/>
            </a:pPr>
            <a:r>
              <a:rPr lang="bg-BG" sz="1700" dirty="0">
                <a:effectLst/>
              </a:rPr>
              <a:t>- </a:t>
            </a:r>
            <a:r>
              <a:rPr lang="bg-BG" sz="2100" b="1" dirty="0">
                <a:effectLst/>
              </a:rPr>
              <a:t>книгознанието</a:t>
            </a:r>
            <a:r>
              <a:rPr lang="bg-BG" sz="1700" dirty="0">
                <a:effectLst/>
              </a:rPr>
              <a:t> (наука за книгата /документа/, разглеждана от различни аспекти – създаване, оформяне, печатане, разпространение и съхранение; </a:t>
            </a:r>
            <a:r>
              <a:rPr lang="bg-BG" sz="1700" i="1" dirty="0">
                <a:effectLst/>
              </a:rPr>
              <a:t>днес</a:t>
            </a:r>
            <a:r>
              <a:rPr lang="bg-BG" sz="1700" dirty="0">
                <a:effectLst/>
              </a:rPr>
              <a:t>: и електронни форми; психосоциология на възприятието – </a:t>
            </a:r>
            <a:r>
              <a:rPr lang="bg-BG" sz="1700" i="1" dirty="0">
                <a:effectLst/>
              </a:rPr>
              <a:t>срв.: …</a:t>
            </a:r>
            <a:r>
              <a:rPr lang="bg-BG" sz="1700" dirty="0">
                <a:effectLst/>
              </a:rPr>
              <a:t> </a:t>
            </a:r>
          </a:p>
          <a:p>
            <a:pPr marL="0" indent="265113">
              <a:buNone/>
            </a:pPr>
            <a:r>
              <a:rPr lang="bg-BG" sz="1700" dirty="0">
                <a:effectLst/>
              </a:rPr>
              <a:t> </a:t>
            </a:r>
          </a:p>
          <a:p>
            <a:pPr marL="0" indent="265113">
              <a:buNone/>
            </a:pPr>
            <a:r>
              <a:rPr lang="bg-BG" sz="1700" dirty="0">
                <a:effectLst/>
              </a:rPr>
              <a:t>- </a:t>
            </a:r>
            <a:r>
              <a:rPr lang="bg-BG" sz="2100" b="1" dirty="0">
                <a:effectLst/>
              </a:rPr>
              <a:t>полиграфията</a:t>
            </a:r>
            <a:r>
              <a:rPr lang="bg-BG" sz="1700" dirty="0">
                <a:effectLst/>
              </a:rPr>
              <a:t> (технически инструментариум за производство на печатна продукция – книги, периодика и пр.); </a:t>
            </a:r>
            <a:r>
              <a:rPr lang="en-US" sz="1700" dirty="0" smtClean="0">
                <a:effectLst/>
              </a:rPr>
              <a:t>…</a:t>
            </a:r>
            <a:endParaRPr lang="bg-BG" sz="1700" dirty="0">
              <a:effectLst/>
            </a:endParaRPr>
          </a:p>
          <a:p>
            <a:pPr marL="0" indent="265113">
              <a:buNone/>
            </a:pPr>
            <a:r>
              <a:rPr lang="bg-BG" sz="1800" dirty="0">
                <a:effectLst/>
              </a:rPr>
              <a:t> </a:t>
            </a:r>
          </a:p>
          <a:p>
            <a:pPr marL="0" indent="0">
              <a:buNone/>
            </a:pP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1477210445"/>
      </p:ext>
    </p:extLst>
  </p:cSld>
  <p:clrMapOvr>
    <a:masterClrMapping/>
  </p:clrMapOvr>
  <p:transition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836" y="1322811"/>
            <a:ext cx="6172200" cy="6537502"/>
          </a:xfrm>
        </p:spPr>
        <p:txBody>
          <a:bodyPr/>
          <a:lstStyle/>
          <a:p>
            <a:pPr marL="0" indent="266700">
              <a:buNone/>
            </a:pPr>
            <a:r>
              <a:rPr lang="bg-BG" sz="1800" dirty="0">
                <a:effectLst/>
              </a:rPr>
              <a:t>- </a:t>
            </a:r>
            <a:r>
              <a:rPr lang="bg-BG" sz="2100" b="1" dirty="0">
                <a:effectLst/>
              </a:rPr>
              <a:t>архивистиката</a:t>
            </a:r>
            <a:r>
              <a:rPr lang="bg-BG" sz="1800" dirty="0">
                <a:effectLst/>
              </a:rPr>
              <a:t> (научна дисциплина, изучаваща и разработваща теоретичните, методическите и практическите въпроси на архивите и организацията на архивното дело);</a:t>
            </a:r>
          </a:p>
          <a:p>
            <a:pPr marL="0" indent="266700">
              <a:buNone/>
            </a:pPr>
            <a:r>
              <a:rPr lang="bg-BG" sz="1800" dirty="0">
                <a:effectLst/>
              </a:rPr>
              <a:t> </a:t>
            </a:r>
          </a:p>
          <a:p>
            <a:pPr marL="0" indent="266700">
              <a:buNone/>
            </a:pPr>
            <a:r>
              <a:rPr lang="bg-BG" sz="1800" dirty="0">
                <a:effectLst/>
              </a:rPr>
              <a:t>- </a:t>
            </a:r>
            <a:r>
              <a:rPr lang="bg-BG" sz="2100" b="1" dirty="0">
                <a:effectLst/>
              </a:rPr>
              <a:t>палеографията</a:t>
            </a:r>
            <a:r>
              <a:rPr lang="bg-BG" sz="1800" dirty="0">
                <a:effectLst/>
              </a:rPr>
              <a:t> (научно-практическа дисциплина, изучаваща историята на писмото, закономерностите на развитие на графическите форми, а също и паметниците на древни писмености за целите на техния прочит…</a:t>
            </a:r>
          </a:p>
          <a:p>
            <a:pPr marL="0" indent="266700">
              <a:buNone/>
            </a:pPr>
            <a:r>
              <a:rPr lang="bg-BG" sz="1800" dirty="0">
                <a:effectLst/>
              </a:rPr>
              <a:t> </a:t>
            </a:r>
          </a:p>
          <a:p>
            <a:pPr marL="0" indent="266700">
              <a:buNone/>
            </a:pPr>
            <a:r>
              <a:rPr lang="bg-BG" sz="1800" dirty="0">
                <a:effectLst/>
              </a:rPr>
              <a:t>- </a:t>
            </a:r>
            <a:r>
              <a:rPr lang="bg-BG" sz="2100" b="1" dirty="0">
                <a:effectLst/>
              </a:rPr>
              <a:t>документалистиката</a:t>
            </a:r>
            <a:r>
              <a:rPr lang="bg-BG" sz="1800" dirty="0">
                <a:effectLst/>
              </a:rPr>
              <a:t> (научно-практическа дисциплина, изучаваща създаването, размножаването, съхранението, разпространението и оборота на документалните източници на информация – ръкописни, печатни </a:t>
            </a:r>
            <a:r>
              <a:rPr lang="ru-RU" sz="1800" dirty="0">
                <a:effectLst/>
              </a:rPr>
              <a:t>...</a:t>
            </a:r>
            <a:endParaRPr lang="bg-BG" sz="1800" dirty="0">
              <a:effectLst/>
            </a:endParaRPr>
          </a:p>
          <a:p>
            <a:pPr marL="0" indent="266700">
              <a:buNone/>
            </a:pPr>
            <a:r>
              <a:rPr lang="bg-BG" sz="1800" dirty="0">
                <a:effectLst/>
              </a:rPr>
              <a:t> </a:t>
            </a:r>
          </a:p>
          <a:p>
            <a:pPr marL="0" indent="266700">
              <a:buNone/>
            </a:pPr>
            <a:r>
              <a:rPr lang="bg-BG" sz="1800" dirty="0">
                <a:effectLst/>
              </a:rPr>
              <a:t>- </a:t>
            </a:r>
            <a:r>
              <a:rPr lang="bg-BG" sz="2100" b="1" dirty="0">
                <a:effectLst/>
              </a:rPr>
              <a:t>информатиката</a:t>
            </a:r>
            <a:r>
              <a:rPr lang="bg-BG" sz="2100" dirty="0">
                <a:effectLst/>
              </a:rPr>
              <a:t> </a:t>
            </a:r>
            <a:r>
              <a:rPr lang="bg-BG" sz="1800" dirty="0">
                <a:effectLst/>
              </a:rPr>
              <a:t>(научна област, изследваща общите свойства и структури на информацията, както и закономерностите при процесите, свързани с комуникациите в науката и историята, методиката и организацията …</a:t>
            </a:r>
          </a:p>
          <a:p>
            <a:pPr marL="0" indent="266700">
              <a:buNone/>
            </a:pPr>
            <a:r>
              <a:rPr lang="bg-BG" sz="1800" dirty="0">
                <a:effectLst/>
              </a:rPr>
              <a:t> </a:t>
            </a:r>
          </a:p>
          <a:p>
            <a:pPr marL="0" indent="266700">
              <a:buNone/>
            </a:pPr>
            <a:r>
              <a:rPr lang="bg-BG" sz="1800" dirty="0">
                <a:effectLst/>
              </a:rPr>
              <a:t>- </a:t>
            </a:r>
            <a:r>
              <a:rPr lang="bg-BG" sz="2100" b="1" dirty="0">
                <a:effectLst/>
              </a:rPr>
              <a:t>информационните технологии</a:t>
            </a:r>
            <a:r>
              <a:rPr lang="bg-BG" sz="2100" dirty="0">
                <a:effectLst/>
              </a:rPr>
              <a:t> </a:t>
            </a:r>
            <a:r>
              <a:rPr lang="bg-BG" sz="1800" dirty="0">
                <a:effectLst/>
              </a:rPr>
              <a:t>(съвкупност от средства, методи, процедури и инструментариум за събиране, обработване, съхраняване, възпроизвеждане, разпространяване и обмен на данни, първична и вторична информация)… … …</a:t>
            </a:r>
          </a:p>
          <a:p>
            <a:pPr marL="0" indent="0">
              <a:buNone/>
            </a:pP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715175148"/>
      </p:ext>
    </p:extLst>
  </p:cSld>
  <p:clrMapOvr>
    <a:masterClrMapping/>
  </p:clrMapOvr>
  <p:transition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196799"/>
            <a:ext cx="6172200" cy="1651000"/>
          </a:xfrm>
        </p:spPr>
        <p:txBody>
          <a:bodyPr/>
          <a:lstStyle/>
          <a:p>
            <a:r>
              <a:rPr lang="bg-BG" sz="1800" i="1" dirty="0" smtClean="0">
                <a:effectLst/>
              </a:rPr>
              <a:t/>
            </a:r>
            <a:br>
              <a:rPr lang="bg-BG" sz="1800" i="1" dirty="0" smtClean="0">
                <a:effectLst/>
              </a:rPr>
            </a:br>
            <a:r>
              <a:rPr lang="bg-BG" sz="1800" i="1" dirty="0" smtClean="0">
                <a:effectLst/>
              </a:rPr>
              <a:t>Посоченият </a:t>
            </a:r>
            <a:r>
              <a:rPr lang="bg-BG" sz="1800" i="1" dirty="0">
                <a:effectLst/>
              </a:rPr>
              <a:t>ЗНАНИЕВ КЛЪСТЕР </a:t>
            </a:r>
            <a:r>
              <a:rPr lang="bg-BG" sz="1800" dirty="0">
                <a:effectLst/>
              </a:rPr>
              <a:t>с мощен планетарен обхват за България е синергия</a:t>
            </a:r>
            <a:r>
              <a:rPr lang="ru-RU" sz="1800" baseline="30000" dirty="0">
                <a:effectLst/>
              </a:rPr>
              <a:t>5</a:t>
            </a:r>
            <a:r>
              <a:rPr lang="bg-BG" sz="1800" dirty="0">
                <a:effectLst/>
              </a:rPr>
              <a:t> на </a:t>
            </a:r>
            <a:r>
              <a:rPr lang="bg-BG" sz="1800" i="1" dirty="0">
                <a:effectLst/>
              </a:rPr>
              <a:t>Западноевропейската школа в библиотечно-библиографското дело и образование</a:t>
            </a:r>
            <a:r>
              <a:rPr lang="bg-BG" sz="1800" dirty="0">
                <a:effectLst/>
              </a:rPr>
              <a:t> в лицето на аванпоста й в Германия към посочения начален момент на планетарната информатизация (40-те години на ХХ в.) и </a:t>
            </a:r>
            <a:r>
              <a:rPr lang="bg-BG" sz="1800" i="1" dirty="0">
                <a:effectLst/>
              </a:rPr>
              <a:t>жизненото кредо</a:t>
            </a:r>
            <a:r>
              <a:rPr lang="bg-BG" sz="1800" dirty="0">
                <a:effectLst/>
              </a:rPr>
              <a:t> на последния български енциклопедист – библиографа, библиотековеда и литературоведа професор Тодор Боров (1901-1993).</a:t>
            </a:r>
            <a:br>
              <a:rPr lang="bg-BG" sz="1800" dirty="0">
                <a:effectLst/>
              </a:rPr>
            </a:br>
            <a:endParaRPr lang="bg-BG" sz="1800" dirty="0"/>
          </a:p>
        </p:txBody>
      </p:sp>
      <p:pic>
        <p:nvPicPr>
          <p:cNvPr id="4" name="Picture 3" descr="F:\COMPUTER-MAJKA\VSB-IM\229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1" y="3723035"/>
            <a:ext cx="3209729" cy="43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310" y="3723035"/>
            <a:ext cx="3209731" cy="43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9374"/>
      </p:ext>
    </p:extLst>
  </p:cSld>
  <p:clrMapOvr>
    <a:masterClrMapping/>
  </p:clrMapOvr>
  <p:transition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503853"/>
            <a:ext cx="6172200" cy="2202024"/>
          </a:xfrm>
        </p:spPr>
        <p:txBody>
          <a:bodyPr/>
          <a:lstStyle/>
          <a:p>
            <a:r>
              <a:rPr lang="bg-BG" sz="1800" dirty="0">
                <a:effectLst/>
              </a:rPr>
              <a:t>І. 2. </a:t>
            </a:r>
            <a:r>
              <a:rPr lang="bg-BG" sz="1800" i="1" dirty="0">
                <a:effectLst/>
              </a:rPr>
              <a:t>Германско библиографско, библиографоведско </a:t>
            </a:r>
            <a:r>
              <a:rPr lang="bg-BG" sz="1800" dirty="0">
                <a:effectLst/>
              </a:rPr>
              <a:t/>
            </a:r>
            <a:br>
              <a:rPr lang="bg-BG" sz="1800" dirty="0">
                <a:effectLst/>
              </a:rPr>
            </a:br>
            <a:r>
              <a:rPr lang="bg-BG" sz="1800" i="1" dirty="0">
                <a:effectLst/>
              </a:rPr>
              <a:t>и библиотековедско коренище</a:t>
            </a:r>
            <a:r>
              <a:rPr lang="bg-BG" sz="1800" dirty="0">
                <a:effectLst/>
              </a:rPr>
              <a:t> </a:t>
            </a:r>
            <a:br>
              <a:rPr lang="bg-BG" sz="1800" dirty="0">
                <a:effectLst/>
              </a:rPr>
            </a:br>
            <a:r>
              <a:rPr lang="bg-BG" sz="1800" dirty="0">
                <a:effectLst/>
              </a:rPr>
              <a:t>на планетарната цялост на информацията  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7706"/>
            <a:ext cx="6858000" cy="8091845"/>
          </a:xfrm>
        </p:spPr>
        <p:txBody>
          <a:bodyPr/>
          <a:lstStyle/>
          <a:p>
            <a:pPr marL="0" indent="171450">
              <a:buNone/>
            </a:pPr>
            <a:r>
              <a:rPr lang="bg-BG" sz="1800" dirty="0" smtClean="0">
                <a:effectLst/>
              </a:rPr>
              <a:t> Т. Боров е възпитаник на </a:t>
            </a:r>
            <a:r>
              <a:rPr lang="bg-BG" sz="1800" b="1" dirty="0" smtClean="0">
                <a:effectLst/>
              </a:rPr>
              <a:t>германската </a:t>
            </a:r>
            <a:r>
              <a:rPr lang="bg-BG" sz="1800" b="1" i="1" dirty="0" smtClean="0">
                <a:effectLst/>
              </a:rPr>
              <a:t>духовност</a:t>
            </a:r>
            <a:r>
              <a:rPr lang="bg-BG" sz="1800" b="1" dirty="0" smtClean="0">
                <a:effectLst/>
              </a:rPr>
              <a:t> и </a:t>
            </a:r>
            <a:r>
              <a:rPr lang="bg-BG" sz="1800" b="1" i="1" dirty="0" smtClean="0">
                <a:effectLst/>
              </a:rPr>
              <a:t>научна </a:t>
            </a:r>
            <a:r>
              <a:rPr lang="bg-BG" sz="1800" b="1" dirty="0" smtClean="0">
                <a:effectLst/>
              </a:rPr>
              <a:t>информатизационна мисъл</a:t>
            </a:r>
            <a:r>
              <a:rPr lang="bg-BG" sz="1800" dirty="0" smtClean="0">
                <a:effectLst/>
              </a:rPr>
              <a:t>, обозначавана в следната обобщена </a:t>
            </a:r>
            <a:r>
              <a:rPr lang="bg-BG" sz="1800" b="1" dirty="0" smtClean="0">
                <a:effectLst/>
              </a:rPr>
              <a:t>генеалогия – филогенеза – на </a:t>
            </a:r>
            <a:r>
              <a:rPr lang="bg-BG" sz="1800" b="1" i="1" dirty="0" smtClean="0">
                <a:effectLst/>
              </a:rPr>
              <a:t>ИДЕИ</a:t>
            </a:r>
            <a:r>
              <a:rPr lang="bg-BG" sz="1800" dirty="0" smtClean="0">
                <a:effectLst/>
              </a:rPr>
              <a:t> </a:t>
            </a:r>
            <a:r>
              <a:rPr lang="bg-BG" sz="1800" b="1" i="1" dirty="0" smtClean="0">
                <a:effectLst/>
              </a:rPr>
              <a:t>и породени от тези ИДЕИ </a:t>
            </a:r>
            <a:r>
              <a:rPr lang="bg-BG" sz="1800" b="1" dirty="0" smtClean="0">
                <a:effectLst/>
              </a:rPr>
              <a:t>УНИВЕРСАЛНИ ХУМАНИТАРНИ БИБЛИОГРАФСКИ ПРОДУКТИ</a:t>
            </a:r>
            <a:r>
              <a:rPr lang="bg-BG" sz="1800" dirty="0" smtClean="0">
                <a:effectLst/>
              </a:rPr>
              <a:t>, чиято </a:t>
            </a:r>
            <a:r>
              <a:rPr lang="bg-BG" sz="1800" b="1" i="1" dirty="0" smtClean="0">
                <a:effectLst/>
              </a:rPr>
              <a:t>персонификация </a:t>
            </a:r>
            <a:r>
              <a:rPr lang="bg-BG" sz="1800" dirty="0" smtClean="0">
                <a:effectLst/>
              </a:rPr>
              <a:t>е следната: </a:t>
            </a:r>
            <a:endParaRPr lang="en-US" sz="1800" dirty="0" smtClean="0">
              <a:effectLst/>
            </a:endParaRPr>
          </a:p>
          <a:p>
            <a:pPr marL="0" indent="171450">
              <a:buNone/>
            </a:pPr>
            <a:endParaRPr lang="en-US" sz="1800" dirty="0">
              <a:effectLst/>
            </a:endParaRPr>
          </a:p>
          <a:p>
            <a:pPr marL="0" indent="171450">
              <a:buNone/>
            </a:pPr>
            <a:endParaRPr lang="en-US" sz="1800" dirty="0" smtClean="0">
              <a:effectLst/>
            </a:endParaRPr>
          </a:p>
          <a:p>
            <a:pPr marL="0" indent="171450">
              <a:buNone/>
            </a:pPr>
            <a:endParaRPr lang="en-US" sz="1800" dirty="0" smtClean="0">
              <a:effectLst/>
            </a:endParaRPr>
          </a:p>
          <a:p>
            <a:pPr marL="0" indent="171450">
              <a:buNone/>
            </a:pPr>
            <a:r>
              <a:rPr lang="en-US" sz="1800" dirty="0">
                <a:effectLst/>
              </a:rPr>
              <a:t>	</a:t>
            </a:r>
            <a:r>
              <a:rPr lang="en-US" sz="1800" dirty="0" smtClean="0">
                <a:effectLst/>
              </a:rPr>
              <a:t>	</a:t>
            </a:r>
          </a:p>
          <a:p>
            <a:pPr marL="0" indent="171450">
              <a:buNone/>
            </a:pPr>
            <a:r>
              <a:rPr lang="en-US" sz="1800" dirty="0" smtClean="0">
                <a:effectLst/>
              </a:rPr>
              <a:t>	</a:t>
            </a:r>
            <a:endParaRPr lang="en-US" sz="1800" dirty="0">
              <a:effectLst/>
            </a:endParaRPr>
          </a:p>
          <a:p>
            <a:pPr marL="0" indent="171450">
              <a:buNone/>
            </a:pPr>
            <a:r>
              <a:rPr lang="en-US" sz="1800" dirty="0" smtClean="0">
                <a:effectLst/>
              </a:rPr>
              <a:t>		</a:t>
            </a:r>
            <a:endParaRPr lang="bg-BG" sz="1800" dirty="0" smtClean="0">
              <a:effectLst/>
            </a:endParaRPr>
          </a:p>
          <a:p>
            <a:pPr marL="0" indent="171450">
              <a:buNone/>
            </a:pPr>
            <a:endParaRPr lang="bg-BG" sz="1800" dirty="0">
              <a:effectLst/>
            </a:endParaRPr>
          </a:p>
          <a:p>
            <a:pPr marL="0" indent="171450">
              <a:buNone/>
            </a:pPr>
            <a:endParaRPr lang="bg-BG" sz="1800" dirty="0" smtClean="0">
              <a:effectLst/>
            </a:endParaRPr>
          </a:p>
          <a:p>
            <a:pPr marL="0" indent="171450">
              <a:buNone/>
            </a:pPr>
            <a:endParaRPr lang="bg-BG" sz="1800" dirty="0">
              <a:effectLst/>
            </a:endParaRPr>
          </a:p>
          <a:p>
            <a:pPr marL="0" indent="171450">
              <a:buNone/>
            </a:pPr>
            <a:endParaRPr lang="bg-BG" sz="1800" dirty="0" smtClean="0">
              <a:effectLst/>
            </a:endParaRPr>
          </a:p>
          <a:p>
            <a:pPr marL="0" indent="171450">
              <a:buNone/>
            </a:pPr>
            <a:endParaRPr lang="bg-BG" sz="1800" dirty="0" smtClean="0">
              <a:effectLst/>
            </a:endParaRPr>
          </a:p>
          <a:p>
            <a:pPr marL="0" indent="171450">
              <a:buNone/>
            </a:pPr>
            <a:endParaRPr lang="bg-BG" sz="1800" dirty="0" smtClean="0">
              <a:effectLst/>
            </a:endParaRPr>
          </a:p>
          <a:p>
            <a:pPr marL="0" indent="171450">
              <a:buNone/>
            </a:pPr>
            <a:endParaRPr lang="bg-BG" sz="1800" dirty="0">
              <a:effectLst/>
            </a:endParaRPr>
          </a:p>
          <a:p>
            <a:pPr marL="0" indent="171450">
              <a:buNone/>
            </a:pPr>
            <a:endParaRPr lang="bg-BG" sz="1800" dirty="0" smtClean="0">
              <a:effectLst/>
            </a:endParaRPr>
          </a:p>
          <a:p>
            <a:pPr marL="0" indent="171450">
              <a:buNone/>
            </a:pPr>
            <a:endParaRPr lang="bg-BG" sz="1800" dirty="0" smtClean="0">
              <a:effectLst/>
            </a:endParaRPr>
          </a:p>
          <a:p>
            <a:pPr marL="0" indent="171450">
              <a:buNone/>
            </a:pPr>
            <a:endParaRPr lang="bg-BG" sz="1800" dirty="0">
              <a:effectLst/>
            </a:endParaRPr>
          </a:p>
          <a:p>
            <a:pPr marL="0" indent="171450">
              <a:buNone/>
            </a:pPr>
            <a:endParaRPr lang="bg-BG" sz="1800" dirty="0" smtClean="0">
              <a:effectLst/>
            </a:endParaRPr>
          </a:p>
          <a:p>
            <a:pPr marL="0" indent="171450">
              <a:buNone/>
            </a:pPr>
            <a:endParaRPr lang="bg-BG" sz="1800" dirty="0">
              <a:effectLst/>
            </a:endParaRPr>
          </a:p>
          <a:p>
            <a:pPr marL="0" indent="171450">
              <a:buNone/>
            </a:pPr>
            <a:endParaRPr lang="bg-BG" sz="1800" dirty="0" smtClean="0">
              <a:effectLst/>
            </a:endParaRPr>
          </a:p>
          <a:p>
            <a:pPr marL="0" indent="171450">
              <a:buNone/>
            </a:pPr>
            <a:r>
              <a:rPr lang="bg-BG" sz="1800" dirty="0" smtClean="0">
                <a:effectLst/>
              </a:rPr>
              <a:t>- </a:t>
            </a:r>
            <a:r>
              <a:rPr lang="bg-BG" sz="1800" dirty="0">
                <a:effectLst/>
              </a:rPr>
              <a:t>1) учителят – библиограф, стоящ начело на създаденото от него „граматическо” училище в Тайерщат (предградие на гр. Бамберг, Бавария) </a:t>
            </a:r>
            <a:r>
              <a:rPr lang="bg-BG" sz="1800" b="1" i="1" dirty="0">
                <a:effectLst/>
              </a:rPr>
              <a:t>ХУГО ОТ</a:t>
            </a:r>
            <a:r>
              <a:rPr lang="bg-BG" sz="1800" i="1" dirty="0">
                <a:effectLst/>
              </a:rPr>
              <a:t> </a:t>
            </a:r>
            <a:r>
              <a:rPr lang="bg-BG" sz="1800" b="1" i="1" dirty="0">
                <a:effectLst/>
              </a:rPr>
              <a:t>ТРИМБЕРГ</a:t>
            </a:r>
            <a:r>
              <a:rPr lang="bg-BG" sz="1800" dirty="0">
                <a:effectLst/>
              </a:rPr>
              <a:t> (</a:t>
            </a:r>
            <a:r>
              <a:rPr lang="bg-BG" sz="1800" b="1" dirty="0">
                <a:effectLst/>
              </a:rPr>
              <a:t>Hugo von Trimberg</a:t>
            </a:r>
            <a:r>
              <a:rPr lang="bg-BG" sz="1800" dirty="0">
                <a:effectLst/>
              </a:rPr>
              <a:t> /1230/1235-1313/) – началото на </a:t>
            </a:r>
            <a:r>
              <a:rPr lang="bg-BG" sz="1800" dirty="0" smtClean="0">
                <a:effectLst/>
              </a:rPr>
              <a:t>светската универсална препоръчителна …</a:t>
            </a:r>
            <a:endParaRPr lang="en-US" sz="1800" dirty="0" smtClean="0">
              <a:effectLst/>
            </a:endParaRPr>
          </a:p>
        </p:txBody>
      </p:sp>
      <p:pic>
        <p:nvPicPr>
          <p:cNvPr id="14" name="Picture 13" descr="F:\KATEDRA\Spravochnik-20\Files\OK\Rec\1-Хуго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6" y="2612571"/>
            <a:ext cx="5784979" cy="6027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7148790"/>
      </p:ext>
    </p:extLst>
  </p:cSld>
  <p:clrMapOvr>
    <a:masterClrMapping/>
  </p:clrMapOvr>
  <p:transition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:\KATEDRA\Spravochnik-20\Files\OK\Rec\7-3-Conr_Gesner.t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51" y="5298362"/>
            <a:ext cx="2836506" cy="36776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" y="6421070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bg-B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bg-BG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bg-B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bg-B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bg-B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pPr>
              <a:spcAft>
                <a:spcPts val="0"/>
              </a:spcAft>
            </a:pP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bg-B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швейцарският учен – енциклопедист, естествоизпитател, филолог и библиограф</a:t>
            </a:r>
            <a:r>
              <a:rPr lang="bg-BG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КОНРАД ГЕСНЕР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Gesner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/1616-1565/) (който сам се осъзнава като принадлежащ към </a:t>
            </a:r>
            <a:r>
              <a:rPr lang="bg-BG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германската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…  …</a:t>
            </a:r>
            <a:endParaRPr lang="bg-BG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F:\Ariadna\18-Joan_Trithem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51" y="37322"/>
            <a:ext cx="2836506" cy="39748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" y="3284376"/>
            <a:ext cx="6699380" cy="201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       </a:t>
            </a:r>
            <a:endParaRPr lang="bg-BG" dirty="0" smtClean="0"/>
          </a:p>
          <a:p>
            <a:r>
              <a:rPr lang="bg-BG" dirty="0"/>
              <a:t> </a:t>
            </a:r>
            <a:r>
              <a:rPr lang="bg-BG" dirty="0" smtClean="0"/>
              <a:t> </a:t>
            </a:r>
          </a:p>
          <a:p>
            <a:r>
              <a:rPr lang="bg-BG" dirty="0" smtClean="0"/>
              <a:t>   </a:t>
            </a:r>
          </a:p>
          <a:p>
            <a:r>
              <a:rPr lang="bg-BG" dirty="0" smtClean="0"/>
              <a:t>   - </a:t>
            </a:r>
            <a:r>
              <a:rPr lang="bg-BG" dirty="0"/>
              <a:t>2) абатът на старинния и богат бенедиктински манастир в Шпонхайм (</a:t>
            </a:r>
            <a:r>
              <a:rPr lang="en-US" dirty="0" err="1"/>
              <a:t>Sponheim</a:t>
            </a:r>
            <a:r>
              <a:rPr lang="bg-BG" dirty="0"/>
              <a:t>) </a:t>
            </a:r>
            <a:r>
              <a:rPr lang="bg-BG" b="1" i="1" dirty="0"/>
              <a:t>ЙОАН ТРИТЕМИЙ</a:t>
            </a:r>
            <a:r>
              <a:rPr lang="bg-BG" b="1" dirty="0"/>
              <a:t> </a:t>
            </a:r>
            <a:r>
              <a:rPr lang="bg-BG" dirty="0"/>
              <a:t>(</a:t>
            </a:r>
            <a:r>
              <a:rPr lang="bg-BG" b="1" dirty="0"/>
              <a:t>Йохан Тритенхемски</a:t>
            </a:r>
            <a:r>
              <a:rPr lang="bg-BG" dirty="0"/>
              <a:t>)</a:t>
            </a:r>
            <a:r>
              <a:rPr lang="bg-BG" b="1" dirty="0"/>
              <a:t> </a:t>
            </a:r>
            <a:r>
              <a:rPr lang="bg-BG" dirty="0"/>
              <a:t>(</a:t>
            </a:r>
            <a:r>
              <a:rPr lang="bg-BG" b="1" dirty="0"/>
              <a:t>Johannes de Tritemii /Trittenhem/</a:t>
            </a:r>
            <a:r>
              <a:rPr lang="bg-BG" dirty="0"/>
              <a:t> /1462-1516/) – </a:t>
            </a:r>
            <a:r>
              <a:rPr lang="bg-BG" b="1" dirty="0"/>
              <a:t>печатният </a:t>
            </a:r>
            <a:r>
              <a:rPr lang="bg-BG" b="1" i="1" dirty="0"/>
              <a:t>справочен отчетно- …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31921586"/>
      </p:ext>
    </p:extLst>
  </p:cSld>
  <p:clrMapOvr>
    <a:masterClrMapping/>
  </p:clrMapOvr>
  <p:transition>
    <p:plus/>
  </p:transition>
</p:sld>
</file>

<file path=ppt/theme/theme1.xml><?xml version="1.0" encoding="utf-8"?>
<a:theme xmlns:a="http://schemas.openxmlformats.org/drawingml/2006/main" name="Turcish blue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urcish blue" id="{B2324BE5-0711-4F8C-8D1E-F23783610EFC}" vid="{2BF5B9C6-92C2-46DC-9C0E-3E43732F75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Turcish blue</Template>
  <TotalTime>302</TotalTime>
  <Words>1759</Words>
  <Application>Microsoft Office PowerPoint</Application>
  <PresentationFormat>A4 Paper (210x297 mm)</PresentationFormat>
  <Paragraphs>168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Garamond</vt:lpstr>
      <vt:lpstr>Times New Roman</vt:lpstr>
      <vt:lpstr>TmsCyr-Normal</vt:lpstr>
      <vt:lpstr>Wingdings</vt:lpstr>
      <vt:lpstr>Turcish blue</vt:lpstr>
      <vt:lpstr>ТРИВИУМЪТ: БИБЛИОТЕКО-БИБЛИОГРАФО-КНИГОЗНАНИЕ В ТРИАДАТА:  АДРЕСАТ – БИБЛИОТЕКА – ДОКУМЕНТ И ТРИЕДИНСТВОТО:  НАУКА – ПРАКТИКА – ОБРАЗОВАНИЕ </vt:lpstr>
      <vt:lpstr>І. Тривиумът: библиотеко-библиографо-книгознание (Методологично-практически възел  на библиотечно-информационното дело в последната четвърт на ХХ в. – първите две десетилетия на ХХІ в.) </vt:lpstr>
      <vt:lpstr>І. 1. Библиотечно-библиографски  когнитологични магистрали на библио-инфо-ноосферата </vt:lpstr>
      <vt:lpstr>PowerPoint Presentation</vt:lpstr>
      <vt:lpstr>ЗНАНИЕВИЯТ КЛЪСТЕР (КЛАСТЕР)4 на тривиума БИБЛИОТЕКОЗНАНИЕ – БИБЛИОГРАФОЗНАНИЕ – КНИГОЗНАНИЕ (който от последната четвърт на ХХ в. се възприема като ИНТЕРДИСЦИПЛИНАРНО НАУЧНО-ПРАКТИЧЕСКО ЦЯЛО) към този момент (40-те – 60-те години на ХХ в.) е с тенденция на ДИФЕРЕНЦИАЦИЯ, в която се наблюдават пресичащите се в библио-инфо-ноосферата вихри на:  </vt:lpstr>
      <vt:lpstr>PowerPoint Presentation</vt:lpstr>
      <vt:lpstr> Посоченият ЗНАНИЕВ КЛЪСТЕР с мощен планетарен обхват за България е синергия5 на Западноевропейската школа в библиотечно-библиографското дело и образование в лицето на аванпоста й в Германия към посочения начален момент на планетарната информатизация (40-те години на ХХ в.) и жизненото кредо на последния български енциклопедист – библиографа, библиотековеда и литературоведа професор Тодор Боров (1901-1993). </vt:lpstr>
      <vt:lpstr>І. 2. Германско библиографско, библиографоведско  и библиотековедско коренище  на планетарната цялост на информацията  </vt:lpstr>
      <vt:lpstr>PowerPoint Presentation</vt:lpstr>
      <vt:lpstr>PowerPoint Presentation</vt:lpstr>
      <vt:lpstr>І. 3. Вътрешна ретикуларна  системно-структурна феноменология   на планетарната цялост на информацията  </vt:lpstr>
      <vt:lpstr>PowerPoint Presentation</vt:lpstr>
      <vt:lpstr>  І. 4. Практика на планетарното  библиографско-информационно моделиране: универсалният многостепенен ретроспективен  вторично-документален пътеводител </vt:lpstr>
      <vt:lpstr>PowerPoint Presentation</vt:lpstr>
      <vt:lpstr>ІІ. Триадата:  адресат – библиотека – документ в епистемологията на библио-инфо-ноосферата    </vt:lpstr>
      <vt:lpstr>PowerPoint Presentation</vt:lpstr>
      <vt:lpstr>ІІ. 4. От библиотекаря на Шпицвег до постмодерната некласическа идеалност</vt:lpstr>
      <vt:lpstr>PowerPoint Presentation</vt:lpstr>
      <vt:lpstr>ІІ. 5. Постулиране на ризомно-ретикуларното информационно моделиране  като модел на безкрая  от трансформиращи се форми на отражението</vt:lpstr>
      <vt:lpstr>В космогоничното в корена си мислене за постмодерния БИБЛИОТЕКАР и неговата БИБЛИОТЕКА е встроена цялата световна история на библиотеките113, но преди всичко – и историята на знанието, свързващо човека с космоса – като например града-дом (в космоса) в Страната на Градовете в Аркаим (Ил. 3)114…     </vt:lpstr>
      <vt:lpstr>От учения-жрец на Аркаим, разположен на точка от главните астрономически азимути (Ил. 4), се формира планетарния поглед на библиотекаря на Пергам и Александрия (един от най-великите учени Ератостен /Eratosthenes, 276-194 пр. Хр./ е бил главен библиотекар на Александрийската библиотека)...     </vt:lpstr>
      <vt:lpstr>... Наблюдението на Й. В. фон Гьоте като че ли най-точно описва установяваната от историографията и когнитологията ризоматична феноменология на свързаност между явленията не само в посока от миналото към настоящето, но и от настоящето към миналото:    „Началото и Краят завинаги едно са, и туй, което се таи в Средата, е краят на начало и началото на края.”  Й. В. фон Гьоте.  Западно-източен диван,  прев. А. К., Н. К.115…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ТРИВИУМЪТ: БИБЛИОТЕКО-БИБЛИОГРАФО-КНИГОЗНАНИЕ В ТРИАДАТА:  АДРЕСАТ – БИБЛИОТЕКА – ДОКУМЕНТ И ТРИЕДИНСТВОТО:  НАУКА – ПРАКТИКА – ОБРАЗОВАНИЕ</dc:title>
  <dc:creator>Administrator</dc:creator>
  <cp:lastModifiedBy>Kumanova</cp:lastModifiedBy>
  <cp:revision>34</cp:revision>
  <dcterms:created xsi:type="dcterms:W3CDTF">2020-04-19T07:02:45Z</dcterms:created>
  <dcterms:modified xsi:type="dcterms:W3CDTF">2020-04-19T12:50:25Z</dcterms:modified>
</cp:coreProperties>
</file>